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73" r:id="rId2"/>
    <p:sldId id="336" r:id="rId3"/>
    <p:sldId id="339" r:id="rId4"/>
    <p:sldId id="338" r:id="rId5"/>
    <p:sldId id="337" r:id="rId6"/>
    <p:sldId id="311" r:id="rId7"/>
    <p:sldId id="312" r:id="rId8"/>
    <p:sldId id="313" r:id="rId9"/>
    <p:sldId id="314" r:id="rId10"/>
    <p:sldId id="315" r:id="rId11"/>
    <p:sldId id="316" r:id="rId12"/>
    <p:sldId id="317" r:id="rId13"/>
    <p:sldId id="319" r:id="rId14"/>
    <p:sldId id="320" r:id="rId15"/>
    <p:sldId id="321" r:id="rId16"/>
    <p:sldId id="322" r:id="rId17"/>
    <p:sldId id="324" r:id="rId18"/>
    <p:sldId id="323" r:id="rId19"/>
    <p:sldId id="325" r:id="rId20"/>
    <p:sldId id="326" r:id="rId21"/>
    <p:sldId id="327" r:id="rId22"/>
    <p:sldId id="328" r:id="rId23"/>
    <p:sldId id="334" r:id="rId24"/>
    <p:sldId id="335" r:id="rId25"/>
    <p:sldId id="331" r:id="rId26"/>
    <p:sldId id="332" r:id="rId27"/>
    <p:sldId id="333" r:id="rId2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8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8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8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8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80" charset="-128"/>
        <a:cs typeface="+mn-cs"/>
      </a:defRPr>
    </a:lvl5pPr>
    <a:lvl6pPr marL="2286000" algn="l" defTabSz="914400" rtl="0" eaLnBrk="1" latinLnBrk="0" hangingPunct="1">
      <a:defRPr kern="1200">
        <a:solidFill>
          <a:schemeClr val="tx1"/>
        </a:solidFill>
        <a:latin typeface="Arial" charset="0"/>
        <a:ea typeface="ＭＳ Ｐゴシック" pitchFamily="80" charset="-128"/>
        <a:cs typeface="+mn-cs"/>
      </a:defRPr>
    </a:lvl6pPr>
    <a:lvl7pPr marL="2743200" algn="l" defTabSz="914400" rtl="0" eaLnBrk="1" latinLnBrk="0" hangingPunct="1">
      <a:defRPr kern="1200">
        <a:solidFill>
          <a:schemeClr val="tx1"/>
        </a:solidFill>
        <a:latin typeface="Arial" charset="0"/>
        <a:ea typeface="ＭＳ Ｐゴシック" pitchFamily="80" charset="-128"/>
        <a:cs typeface="+mn-cs"/>
      </a:defRPr>
    </a:lvl7pPr>
    <a:lvl8pPr marL="3200400" algn="l" defTabSz="914400" rtl="0" eaLnBrk="1" latinLnBrk="0" hangingPunct="1">
      <a:defRPr kern="1200">
        <a:solidFill>
          <a:schemeClr val="tx1"/>
        </a:solidFill>
        <a:latin typeface="Arial" charset="0"/>
        <a:ea typeface="ＭＳ Ｐゴシック" pitchFamily="80" charset="-128"/>
        <a:cs typeface="+mn-cs"/>
      </a:defRPr>
    </a:lvl8pPr>
    <a:lvl9pPr marL="3657600" algn="l" defTabSz="914400" rtl="0" eaLnBrk="1" latinLnBrk="0" hangingPunct="1">
      <a:defRPr kern="1200">
        <a:solidFill>
          <a:schemeClr val="tx1"/>
        </a:solidFill>
        <a:latin typeface="Arial" charset="0"/>
        <a:ea typeface="ＭＳ Ｐゴシック" pitchFamily="8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184172"/>
    <a:srgbClr val="885024"/>
    <a:srgbClr val="E6F2F9"/>
    <a:srgbClr val="B3CC95"/>
    <a:srgbClr val="E7A614"/>
    <a:srgbClr val="007DC3"/>
    <a:srgbClr val="FFF6DC"/>
    <a:srgbClr val="D0E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4" autoAdjust="0"/>
    <p:restoredTop sz="84316" autoAdjust="0"/>
  </p:normalViewPr>
  <p:slideViewPr>
    <p:cSldViewPr snapToObjects="1">
      <p:cViewPr varScale="1">
        <p:scale>
          <a:sx n="116" d="100"/>
          <a:sy n="116" d="100"/>
        </p:scale>
        <p:origin x="-2120" y="-104"/>
      </p:cViewPr>
      <p:guideLst>
        <p:guide orient="horz" pos="2910"/>
        <p:guide pos="289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7" d="100"/>
        <a:sy n="67"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D2AC812-E80E-4E0D-BF89-CF8D54EC1006}" type="datetime1">
              <a:rPr lang="en-US"/>
              <a:pPr/>
              <a:t>2/12/16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0047820-FE66-4E68-8F38-25B6FDA04008}" type="slidenum">
              <a:rPr lang="en-US"/>
              <a:pPr/>
              <a:t>‹#›</a:t>
            </a:fld>
            <a:endParaRPr lang="en-US"/>
          </a:p>
        </p:txBody>
      </p:sp>
    </p:spTree>
    <p:extLst>
      <p:ext uri="{BB962C8B-B14F-4D97-AF65-F5344CB8AC3E}">
        <p14:creationId xmlns:p14="http://schemas.microsoft.com/office/powerpoint/2010/main" val="419634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449626-048B-4235-86C2-FF59E0C47BD6}" type="datetimeFigureOut">
              <a:rPr lang="en-US" smtClean="0"/>
              <a:pPr/>
              <a:t>2/12/16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EDAA3F-82C3-4F42-98C0-D47522CB049E}" type="slidenum">
              <a:rPr lang="en-US" smtClean="0"/>
              <a:pPr/>
              <a:t>‹#›</a:t>
            </a:fld>
            <a:endParaRPr lang="en-US"/>
          </a:p>
        </p:txBody>
      </p:sp>
    </p:spTree>
    <p:extLst>
      <p:ext uri="{BB962C8B-B14F-4D97-AF65-F5344CB8AC3E}">
        <p14:creationId xmlns:p14="http://schemas.microsoft.com/office/powerpoint/2010/main" val="3511915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DAA3F-82C3-4F42-98C0-D47522CB049E}" type="slidenum">
              <a:rPr lang="en-US" smtClean="0"/>
              <a:pPr/>
              <a:t>1</a:t>
            </a:fld>
            <a:endParaRPr lang="en-US"/>
          </a:p>
        </p:txBody>
      </p:sp>
    </p:spTree>
    <p:extLst>
      <p:ext uri="{BB962C8B-B14F-4D97-AF65-F5344CB8AC3E}">
        <p14:creationId xmlns:p14="http://schemas.microsoft.com/office/powerpoint/2010/main" val="2908572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3FF1C67-E3B7-FB45-A748-F5272336FBCA}" type="slidenum">
              <a:rPr lang="en-US" sz="1200"/>
              <a:pPr eaLnBrk="1" hangingPunct="1"/>
              <a:t>11</a:t>
            </a:fld>
            <a:endParaRPr 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r>
              <a:rPr lang="en-US" dirty="0">
                <a:latin typeface="Times New Roman" charset="0"/>
                <a:ea typeface="ＭＳ Ｐゴシック" charset="0"/>
                <a:cs typeface="ＭＳ Ｐゴシック" charset="0"/>
              </a:rPr>
              <a:t>Identification tips: This is the duck you are most likely to see in urban and suburban settings.  Male and female look very different though! </a:t>
            </a:r>
          </a:p>
          <a:p>
            <a:pPr lvl="1" eaLnBrk="1" hangingPunct="1">
              <a:buFontTx/>
              <a:buChar char="•"/>
            </a:pPr>
            <a:r>
              <a:rPr lang="en-US" dirty="0">
                <a:latin typeface="Times New Roman" charset="0"/>
                <a:ea typeface="ＭＳ Ｐゴシック" charset="0"/>
                <a:cs typeface="ＭＳ Ｐゴシック" charset="0"/>
              </a:rPr>
              <a:t> Male has shiny, or iridescent green head, rusty chest, and gray body.</a:t>
            </a:r>
          </a:p>
          <a:p>
            <a:pPr lvl="1" eaLnBrk="1" hangingPunct="1">
              <a:buFontTx/>
              <a:buChar char="•"/>
            </a:pPr>
            <a:r>
              <a:rPr lang="en-US" dirty="0">
                <a:latin typeface="Times New Roman" charset="0"/>
                <a:ea typeface="ＭＳ Ｐゴシック" charset="0"/>
                <a:cs typeface="ＭＳ Ｐゴシック" charset="0"/>
              </a:rPr>
              <a:t> Female is plain mottled brown, and blends in with grasses and nest.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Mallards find their mates long before the spring breeding season. They pair up in the fall, but they court each other throughout the winter. Only the female incubates the eggs and takes care of the ducklings.</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Female gives loud series of quacks. Male makes softer, rasping "</a:t>
            </a:r>
            <a:r>
              <a:rPr lang="en-US" dirty="0" err="1">
                <a:latin typeface="Times New Roman" charset="0"/>
                <a:ea typeface="ＭＳ Ｐゴシック" charset="0"/>
                <a:cs typeface="ＭＳ Ｐゴシック" charset="0"/>
              </a:rPr>
              <a:t>rab</a:t>
            </a:r>
            <a:r>
              <a:rPr lang="en-US" dirty="0">
                <a:latin typeface="Times New Roman" charset="0"/>
                <a:ea typeface="ＭＳ Ｐゴシック" charset="0"/>
                <a:cs typeface="ＭＳ Ｐゴシック" charset="0"/>
              </a:rPr>
              <a:t>". Wings whistle in flight.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Found in all wetland habitats, cities, </a:t>
            </a:r>
            <a:r>
              <a:rPr lang="en-US" dirty="0" smtClean="0">
                <a:latin typeface="Times New Roman" charset="0"/>
                <a:ea typeface="ＭＳ Ｐゴシック" charset="0"/>
                <a:cs typeface="ＭＳ Ｐゴシック" charset="0"/>
              </a:rPr>
              <a:t>farms.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Insects and larvae, aquatic invertebrates, seeds, acorns, aquatic vegetation, </a:t>
            </a:r>
            <a:r>
              <a:rPr lang="en-US" dirty="0" smtClean="0">
                <a:latin typeface="Times New Roman" charset="0"/>
                <a:ea typeface="ＭＳ Ｐゴシック" charset="0"/>
                <a:cs typeface="ＭＳ Ｐゴシック" charset="0"/>
              </a:rPr>
              <a:t>grain.</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p>
          <a:p>
            <a:pPr eaLnBrk="1" hangingPunct="1"/>
            <a:r>
              <a:rPr lang="en-US" dirty="0" smtClean="0">
                <a:latin typeface="Times New Roman" charset="0"/>
                <a:ea typeface="ＭＳ Ｐゴシック" charset="0"/>
                <a:cs typeface="ＭＳ Ｐゴシック" charset="0"/>
              </a:rPr>
              <a:t>Mallards </a:t>
            </a:r>
            <a:r>
              <a:rPr lang="en-US" dirty="0">
                <a:latin typeface="Times New Roman" charset="0"/>
                <a:ea typeface="ＭＳ Ｐゴシック" charset="0"/>
                <a:cs typeface="ＭＳ Ｐゴシック" charset="0"/>
              </a:rPr>
              <a:t>freeze or pretend to be dead when captured by a fox. Sometimes the confused fox loosens its grip and allows the Mallard to escape.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47528DE-D70B-C14D-9366-5602A93EB861}" type="slidenum">
              <a:rPr lang="en-US" sz="1200"/>
              <a:pPr eaLnBrk="1" hangingPunct="1"/>
              <a:t>12</a:t>
            </a:fld>
            <a:endParaRPr lang="en-US" sz="120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r>
              <a:rPr lang="en-US" dirty="0">
                <a:latin typeface="Times New Roman" charset="0"/>
                <a:ea typeface="ＭＳ Ｐゴシック" charset="0"/>
                <a:cs typeface="ＭＳ Ｐゴシック" charset="0"/>
              </a:rPr>
              <a:t>Identification tip: small bird with a bit of pink color on head and chest…smaller than a robin</a:t>
            </a:r>
          </a:p>
          <a:p>
            <a:pPr lvl="1" eaLnBrk="1" hangingPunct="1">
              <a:buFontTx/>
              <a:buChar char="•"/>
            </a:pPr>
            <a:r>
              <a:rPr lang="en-US" dirty="0">
                <a:latin typeface="Times New Roman" charset="0"/>
                <a:ea typeface="ＭＳ Ｐゴシック" charset="0"/>
                <a:cs typeface="ＭＳ Ｐゴシック" charset="0"/>
              </a:rPr>
              <a:t> Male bright red on head, chest, and rump</a:t>
            </a:r>
          </a:p>
          <a:p>
            <a:pPr lvl="1" eaLnBrk="1" hangingPunct="1">
              <a:buFontTx/>
              <a:buChar char="•"/>
            </a:pPr>
            <a:r>
              <a:rPr lang="en-US" dirty="0">
                <a:latin typeface="Times New Roman" charset="0"/>
                <a:ea typeface="ＭＳ Ｐゴシック" charset="0"/>
                <a:cs typeface="ＭＳ Ｐゴシック" charset="0"/>
              </a:rPr>
              <a:t> Bill short and thick, with rounded top edge.</a:t>
            </a:r>
          </a:p>
          <a:p>
            <a:pPr lvl="1" eaLnBrk="1" hangingPunct="1">
              <a:buFontTx/>
              <a:buChar char="•"/>
            </a:pPr>
            <a:r>
              <a:rPr lang="en-US" dirty="0">
                <a:latin typeface="Times New Roman" charset="0"/>
                <a:ea typeface="ＭＳ Ｐゴシック" charset="0"/>
                <a:cs typeface="ＭＳ Ｐゴシック" charset="0"/>
              </a:rPr>
              <a:t> Two thin white </a:t>
            </a:r>
            <a:r>
              <a:rPr lang="en-US" dirty="0" err="1">
                <a:latin typeface="Times New Roman" charset="0"/>
                <a:ea typeface="ＭＳ Ｐゴシック" charset="0"/>
                <a:cs typeface="ＭＳ Ｐゴシック" charset="0"/>
              </a:rPr>
              <a:t>wingbars</a:t>
            </a:r>
            <a:r>
              <a:rPr lang="en-US" dirty="0">
                <a:latin typeface="Times New Roman" charset="0"/>
                <a:ea typeface="ＭＳ Ｐゴシック" charset="0"/>
                <a:cs typeface="ＭＳ Ｐゴシック" charset="0"/>
              </a:rPr>
              <a: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poop of nestling House Finches is enclosed in a thin sac called a fecal sac (this is true for most birds). The parents eat the fecal sacs of the nestlings for about the first five days. When most parent songbirds stop eating the sacs, they carry the sacs away from the nest. House Finch parents don</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 do this and the sacs build up around the rim of the nest.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Song is a hoarse warble that goes up and down rapidly. Call is a sharp "cheep."</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House Finch is bird of the cities and suburbs, and comes readily to feeders. It also breeds in close association with people, and often chooses a hanging plant in which to put its nest.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Buds, seeds, and </a:t>
            </a:r>
            <a:r>
              <a:rPr lang="en-US" dirty="0" smtClean="0">
                <a:latin typeface="Times New Roman" charset="0"/>
                <a:ea typeface="ＭＳ Ｐゴシック" charset="0"/>
                <a:cs typeface="ＭＳ Ｐゴシック" charset="0"/>
              </a:rPr>
              <a:t>fruits.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Did </a:t>
            </a:r>
            <a:r>
              <a:rPr lang="en-US" dirty="0">
                <a:latin typeface="Times New Roman" charset="0"/>
                <a:ea typeface="ＭＳ Ｐゴシック" charset="0"/>
                <a:cs typeface="ＭＳ Ｐゴシック" charset="0"/>
              </a:rPr>
              <a:t>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red or yellow color of a male House Finch comes from pigments that it gets in its food. The more pigment in the food, the redder the male. Females prefer to mate with the reddest male they can find..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AED8B02-CF3C-C044-AB58-F77F92C111A5}" type="slidenum">
              <a:rPr lang="en-US" sz="1200"/>
              <a:pPr eaLnBrk="1" hangingPunct="1"/>
              <a:t>13</a:t>
            </a:fld>
            <a:endParaRPr lang="en-US" sz="120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dirty="0">
                <a:latin typeface="Times New Roman" charset="0"/>
                <a:ea typeface="ＭＳ Ｐゴシック" charset="0"/>
                <a:cs typeface="ＭＳ Ｐゴシック" charset="0"/>
              </a:rPr>
              <a:t>ID Tip: often looking for food on the ground, under feeders, or sitting on telephone </a:t>
            </a:r>
            <a:r>
              <a:rPr lang="en-US" dirty="0" smtClean="0">
                <a:latin typeface="Times New Roman" charset="0"/>
                <a:ea typeface="ＭＳ Ｐゴシック" charset="0"/>
                <a:cs typeface="ＭＳ Ｐゴシック" charset="0"/>
              </a:rPr>
              <a:t>wires.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 Small head.</a:t>
            </a:r>
          </a:p>
          <a:p>
            <a:pPr eaLnBrk="1" hangingPunct="1"/>
            <a:r>
              <a:rPr lang="en-US" dirty="0">
                <a:latin typeface="Times New Roman" charset="0"/>
                <a:ea typeface="ＭＳ Ｐゴシック" charset="0"/>
                <a:cs typeface="ＭＳ Ｐゴシック" charset="0"/>
              </a:rPr>
              <a:t>    * Long, pointed tail.</a:t>
            </a:r>
          </a:p>
          <a:p>
            <a:pPr eaLnBrk="1" hangingPunct="1"/>
            <a:r>
              <a:rPr lang="en-US" dirty="0">
                <a:latin typeface="Times New Roman" charset="0"/>
                <a:ea typeface="ＭＳ Ｐゴシック" charset="0"/>
                <a:cs typeface="ＭＳ Ｐゴシック" charset="0"/>
              </a:rPr>
              <a:t>    * Light brown body.</a:t>
            </a:r>
          </a:p>
          <a:p>
            <a:pPr eaLnBrk="1" hangingPunct="1"/>
            <a:r>
              <a:rPr lang="en-US" dirty="0">
                <a:latin typeface="Times New Roman" charset="0"/>
                <a:ea typeface="ＭＳ Ｐゴシック" charset="0"/>
                <a:cs typeface="ＭＳ Ｐゴシック" charset="0"/>
              </a:rPr>
              <a:t>    * Tail with white outer edges.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On hot rainy days, Mourning Doves may lean forward, hold up their wings, and fluff themselves up allowing water to get into their feathers. In a cold rain or if they don't want to get wet, they hold their heads high and flatten their feathers and the water flows off.</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Song is a mournful </a:t>
            </a:r>
            <a:r>
              <a:rPr lang="ja-JP" altLang="en-US" dirty="0">
                <a:latin typeface="Times New Roman" charset="0"/>
                <a:ea typeface="ＭＳ Ｐゴシック" charset="0"/>
                <a:cs typeface="ＭＳ Ｐゴシック" charset="0"/>
              </a:rPr>
              <a:t>“</a:t>
            </a:r>
            <a:r>
              <a:rPr lang="en-US" dirty="0" err="1">
                <a:latin typeface="Times New Roman" charset="0"/>
                <a:ea typeface="ＭＳ Ｐゴシック" charset="0"/>
                <a:cs typeface="ＭＳ Ｐゴシック" charset="0"/>
              </a:rPr>
              <a:t>Ocoo</a:t>
            </a:r>
            <a:r>
              <a:rPr lang="en-US" dirty="0">
                <a:latin typeface="Times New Roman" charset="0"/>
                <a:ea typeface="ＭＳ Ｐゴシック" charset="0"/>
                <a:cs typeface="ＭＳ Ｐゴシック" charset="0"/>
              </a:rPr>
              <a:t>-OOH, </a:t>
            </a:r>
            <a:r>
              <a:rPr lang="en-US" dirty="0" err="1">
                <a:latin typeface="Times New Roman" charset="0"/>
                <a:ea typeface="ＭＳ Ｐゴシック" charset="0"/>
                <a:cs typeface="ＭＳ Ｐゴシック" charset="0"/>
              </a:rPr>
              <a:t>Ooo-Ooo-OooÓ</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Wings whistle in flight.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Found almost everywhere. Prefers open areas, farmland, open woods, deserts, forest edges, cities and suburbs.</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Grains and seeds; occasionally eats snails, slugs, insects. Grit is an important part of their diet.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Mourning Doves are still  hunted throughout most North America, yet they remain among the 10 most abundant birds in the United States</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C9DAA63-A1A9-4446-AC7F-8C667438B55B}" type="slidenum">
              <a:rPr lang="en-US" sz="1200"/>
              <a:pPr eaLnBrk="1" hangingPunct="1"/>
              <a:t>14</a:t>
            </a:fld>
            <a:endParaRPr lang="en-US" sz="120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pPr eaLnBrk="1" hangingPunct="1"/>
            <a:r>
              <a:rPr lang="en-US" dirty="0">
                <a:latin typeface="Times New Roman" charset="0"/>
                <a:ea typeface="ＭＳ Ｐゴシック" charset="0"/>
                <a:cs typeface="ＭＳ Ｐゴシック" charset="0"/>
              </a:rPr>
              <a:t>ID Tip: larger and comes in more colors than a Mourning </a:t>
            </a:r>
            <a:r>
              <a:rPr lang="en-US" dirty="0" smtClean="0">
                <a:latin typeface="Times New Roman" charset="0"/>
                <a:ea typeface="ＭＳ Ｐゴシック" charset="0"/>
                <a:cs typeface="ＭＳ Ｐゴシック" charset="0"/>
              </a:rPr>
              <a:t>Dove.</a:t>
            </a:r>
            <a:endParaRPr lang="en-US" dirty="0">
              <a:latin typeface="Times New Roman" charset="0"/>
              <a:ea typeface="ＭＳ Ｐゴシック" charset="0"/>
              <a:cs typeface="ＭＳ Ｐゴシック" charset="0"/>
            </a:endParaRPr>
          </a:p>
          <a:p>
            <a:pPr lvl="1" eaLnBrk="1" hangingPunct="1">
              <a:buFontTx/>
              <a:buChar char="•"/>
            </a:pPr>
            <a:r>
              <a:rPr lang="en-US" dirty="0">
                <a:latin typeface="Times New Roman" charset="0"/>
                <a:ea typeface="ＭＳ Ｐゴシック" charset="0"/>
                <a:cs typeface="ＭＳ Ｐゴシック" charset="0"/>
              </a:rPr>
              <a:t>Color variable, but Blue-bar color morph is most common…look for the bluish bar across the wings.</a:t>
            </a:r>
          </a:p>
          <a:p>
            <a:pPr lvl="1" eaLnBrk="1" hangingPunct="1">
              <a:buFontTx/>
              <a:buChar char="•"/>
            </a:pPr>
            <a:r>
              <a:rPr lang="en-US" dirty="0">
                <a:latin typeface="Times New Roman" charset="0"/>
                <a:ea typeface="ＭＳ Ｐゴシック" charset="0"/>
                <a:cs typeface="ＭＳ Ｐゴシック" charset="0"/>
              </a:rPr>
              <a:t>White rump.</a:t>
            </a:r>
          </a:p>
          <a:p>
            <a:pPr lvl="1" eaLnBrk="1" hangingPunct="1">
              <a:buFontTx/>
              <a:buChar char="•"/>
            </a:pPr>
            <a:r>
              <a:rPr lang="en-US" dirty="0">
                <a:latin typeface="Times New Roman" charset="0"/>
                <a:ea typeface="ＭＳ Ｐゴシック" charset="0"/>
                <a:cs typeface="ＭＳ Ｐゴシック" charset="0"/>
              </a:rPr>
              <a:t>Rounded tail, usually with dark tip.</a:t>
            </a:r>
          </a:p>
          <a:p>
            <a:pPr lvl="1" eaLnBrk="1" hangingPunct="1">
              <a:buFontTx/>
              <a:buChar char="•"/>
            </a:pPr>
            <a:r>
              <a:rPr lang="en-US" dirty="0">
                <a:latin typeface="Times New Roman" charset="0"/>
                <a:ea typeface="ＭＳ Ｐゴシック" charset="0"/>
                <a:cs typeface="ＭＳ Ｐゴシック" charset="0"/>
              </a:rPr>
              <a:t>Wings broad with moderately pointed wingtips. </a:t>
            </a:r>
          </a:p>
          <a:p>
            <a:pPr lvl="1" eaLnBrk="1" hangingPunct="1">
              <a:buFontTx/>
              <a:buChar char="•"/>
            </a:pPr>
            <a:r>
              <a:rPr lang="en-US" dirty="0">
                <a:latin typeface="Times New Roman" charset="0"/>
                <a:ea typeface="ＭＳ Ｐゴシック" charset="0"/>
                <a:cs typeface="ＭＳ Ｐゴシック" charset="0"/>
              </a:rPr>
              <a:t>Males often have iridescent neck and throat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Fact</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Both male and female Rock Pigeons produce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pigeon milk</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in their crops which they feed to their hatchlings.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Sound</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Coo </a:t>
            </a:r>
            <a:r>
              <a:rPr lang="en-US" dirty="0" err="1">
                <a:latin typeface="Times New Roman" charset="0"/>
                <a:ea typeface="ＭＳ Ｐゴシック" charset="0"/>
                <a:cs typeface="ＭＳ Ｐゴシック" charset="0"/>
              </a:rPr>
              <a:t>roo</a:t>
            </a:r>
            <a:r>
              <a:rPr lang="en-US" dirty="0">
                <a:latin typeface="Times New Roman" charset="0"/>
                <a:ea typeface="ＭＳ Ｐゴシック" charset="0"/>
                <a:cs typeface="ＭＳ Ｐゴシック" charset="0"/>
              </a:rPr>
              <a:t>-c</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too-coo</a:t>
            </a:r>
            <a:r>
              <a:rPr lang="ja-JP"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Habitat</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Found in cities, suburbs, and farmlands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Food</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Seeds, fruits, grain, and human leftovers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Homing Pigeons are the same species as ordinary city pigeons. They can find their way home from hundreds of miles away, and have been used in war to deliver messages across enemy lines</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06DD8A6-F69D-934B-A9A4-C7D876906EF4}" type="slidenum">
              <a:rPr lang="en-US" sz="1200"/>
              <a:pPr eaLnBrk="1" hangingPunct="1"/>
              <a:t>15</a:t>
            </a:fld>
            <a:endParaRPr lang="en-US" sz="12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r>
              <a:rPr lang="en-US" dirty="0">
                <a:latin typeface="Times New Roman" charset="0"/>
                <a:ea typeface="ＭＳ Ｐゴシック" charset="0"/>
                <a:cs typeface="ＭＳ Ｐゴシック" charset="0"/>
              </a:rPr>
              <a:t>ID tips: small bird, about the same size as the House Finch</a:t>
            </a:r>
          </a:p>
          <a:p>
            <a:pPr lvl="1" eaLnBrk="1" hangingPunct="1">
              <a:buFontTx/>
              <a:buChar char="•"/>
            </a:pPr>
            <a:r>
              <a:rPr lang="en-US" dirty="0">
                <a:latin typeface="Times New Roman" charset="0"/>
                <a:ea typeface="ＭＳ Ｐゴシック" charset="0"/>
                <a:cs typeface="ＭＳ Ｐゴシック" charset="0"/>
              </a:rPr>
              <a:t>  Small, stocky songbird.</a:t>
            </a:r>
          </a:p>
          <a:p>
            <a:pPr lvl="1" eaLnBrk="1" hangingPunct="1">
              <a:buFontTx/>
              <a:buChar char="•"/>
            </a:pPr>
            <a:r>
              <a:rPr lang="en-US" dirty="0">
                <a:latin typeface="Times New Roman" charset="0"/>
                <a:ea typeface="ＭＳ Ｐゴシック" charset="0"/>
                <a:cs typeface="ＭＳ Ｐゴシック" charset="0"/>
              </a:rPr>
              <a:t>  Bill thick.</a:t>
            </a:r>
          </a:p>
          <a:p>
            <a:pPr lvl="1" eaLnBrk="1" hangingPunct="1">
              <a:buFontTx/>
              <a:buChar char="•"/>
            </a:pPr>
            <a:r>
              <a:rPr lang="en-US" dirty="0">
                <a:latin typeface="Times New Roman" charset="0"/>
                <a:ea typeface="ＭＳ Ｐゴシック" charset="0"/>
                <a:cs typeface="ＭＳ Ｐゴシック" charset="0"/>
              </a:rPr>
              <a:t>  Legs short.</a:t>
            </a:r>
          </a:p>
          <a:p>
            <a:pPr lvl="1" eaLnBrk="1" hangingPunct="1">
              <a:buFontTx/>
              <a:buChar char="•"/>
            </a:pPr>
            <a:r>
              <a:rPr lang="en-US" dirty="0">
                <a:latin typeface="Times New Roman" charset="0"/>
                <a:ea typeface="ＭＳ Ｐゴシック" charset="0"/>
                <a:cs typeface="ＭＳ Ｐゴシック" charset="0"/>
              </a:rPr>
              <a:t>  Chest </a:t>
            </a:r>
            <a:r>
              <a:rPr lang="en-US" dirty="0" err="1">
                <a:latin typeface="Times New Roman" charset="0"/>
                <a:ea typeface="ＭＳ Ｐゴシック" charset="0"/>
                <a:cs typeface="ＭＳ Ｐゴシック" charset="0"/>
              </a:rPr>
              <a:t>unstreaked</a:t>
            </a:r>
            <a:r>
              <a:rPr lang="en-US" dirty="0">
                <a:latin typeface="Times New Roman" charset="0"/>
                <a:ea typeface="ＭＳ Ｐゴシック" charset="0"/>
                <a:cs typeface="ＭＳ Ｐゴシック" charset="0"/>
              </a:rPr>
              <a:t>.</a:t>
            </a:r>
          </a:p>
          <a:p>
            <a:pPr lvl="1" eaLnBrk="1" hangingPunct="1">
              <a:buFontTx/>
              <a:buChar char="•"/>
            </a:pP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Wingbars</a:t>
            </a:r>
            <a:r>
              <a:rPr lang="en-US" dirty="0">
                <a:latin typeface="Times New Roman" charset="0"/>
                <a:ea typeface="ＭＳ Ｐゴシック" charset="0"/>
                <a:cs typeface="ＭＳ Ｐゴシック" charset="0"/>
              </a:rPr>
              <a:t>.</a:t>
            </a:r>
          </a:p>
          <a:p>
            <a:pPr lvl="1" eaLnBrk="1" hangingPunct="1">
              <a:buFontTx/>
              <a:buChar char="•"/>
            </a:pPr>
            <a:r>
              <a:rPr lang="en-US" dirty="0">
                <a:latin typeface="Times New Roman" charset="0"/>
                <a:ea typeface="ＭＳ Ｐゴシック" charset="0"/>
                <a:cs typeface="ＭＳ Ｐゴシック" charset="0"/>
              </a:rPr>
              <a:t>  Male with black throat and white cheeks, black is darker in breeding plumage,  Female has faint </a:t>
            </a:r>
            <a:r>
              <a:rPr lang="en-US" dirty="0" err="1" smtClean="0">
                <a:latin typeface="Times New Roman" charset="0"/>
                <a:ea typeface="ＭＳ Ｐゴシック" charset="0"/>
                <a:cs typeface="ＭＳ Ｐゴシック" charset="0"/>
              </a:rPr>
              <a:t>eyestripe</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100 House Sparrows were bought by Mr. Nicolas Pike for $200 from England and released in Brooklyn,  NY, in the fall the 1851 and the spring 1852. By 1900 House Sparrows had spread throughout most of the U.S. and into Canada.</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Call is a metallic "cheep, chirrup." Song is a series of cheeps.</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Cities, towns, suburbs, farmland; near humans.  </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Seeds, grain, and </a:t>
            </a:r>
            <a:r>
              <a:rPr lang="en-US" dirty="0" smtClean="0">
                <a:latin typeface="Times New Roman" charset="0"/>
                <a:ea typeface="ＭＳ Ｐゴシック" charset="0"/>
                <a:cs typeface="ＭＳ Ｐゴシック" charset="0"/>
              </a:rPr>
              <a:t>insects.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House Sparrows can swim if they are forced to! An adult swam to shore when escaping a hawk. Nestlings that have fallen into the water from their nests can also swim to land</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E186E27-A0B3-FF44-95E9-E5516A2BBBCD}" type="slidenum">
              <a:rPr lang="en-US" sz="1200"/>
              <a:pPr eaLnBrk="1" hangingPunct="1"/>
              <a:t>16</a:t>
            </a:fld>
            <a:endParaRPr lang="en-US" sz="12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ID tips:  you see her all the time and never notice her!  </a:t>
            </a:r>
          </a:p>
          <a:p>
            <a:pPr lvl="1" eaLnBrk="1" hangingPunct="1">
              <a:buFontTx/>
              <a:buChar char="•"/>
            </a:pPr>
            <a:r>
              <a:rPr lang="en-US" dirty="0">
                <a:latin typeface="Times New Roman" charset="0"/>
                <a:ea typeface="ＭＳ Ｐゴシック" charset="0"/>
                <a:cs typeface="ＭＳ Ｐゴシック" charset="0"/>
              </a:rPr>
              <a:t>  frequently seen with male House Sparrow!</a:t>
            </a:r>
          </a:p>
          <a:p>
            <a:pPr lvl="1" eaLnBrk="1" hangingPunct="1">
              <a:buFontTx/>
              <a:buChar char="•"/>
            </a:pPr>
            <a:r>
              <a:rPr lang="en-US" dirty="0">
                <a:latin typeface="Times New Roman" charset="0"/>
                <a:ea typeface="ＭＳ Ｐゴシック" charset="0"/>
                <a:cs typeface="ＭＳ Ｐゴシック" charset="0"/>
              </a:rPr>
              <a:t>  gray-brown crown and pale streak behind eye. </a:t>
            </a:r>
          </a:p>
          <a:p>
            <a:pPr lvl="1" eaLnBrk="1" hangingPunct="1">
              <a:buFontTx/>
              <a:buChar char="•"/>
            </a:pPr>
            <a:r>
              <a:rPr lang="en-US" dirty="0">
                <a:latin typeface="Times New Roman" charset="0"/>
                <a:ea typeface="ＭＳ Ｐゴシック" charset="0"/>
                <a:cs typeface="ＭＳ Ｐゴシック" charset="0"/>
              </a:rPr>
              <a:t>  unmarked throat and breast, plain gray-brown</a:t>
            </a:r>
          </a:p>
          <a:p>
            <a:pPr lvl="1" eaLnBrk="1" hangingPunct="1">
              <a:buFontTx/>
              <a:buChar char="•"/>
            </a:pPr>
            <a:r>
              <a:rPr lang="en-US" dirty="0">
                <a:latin typeface="Times New Roman" charset="0"/>
                <a:ea typeface="ＭＳ Ｐゴシック" charset="0"/>
                <a:cs typeface="ＭＳ Ｐゴシック" charset="0"/>
              </a:rPr>
              <a:t>  short wings and tail, light-colored but stout bill</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Can bathe in water or dust.  </a:t>
            </a:r>
          </a:p>
          <a:p>
            <a:pPr eaLnBrk="1" hangingPunct="1"/>
            <a:r>
              <a:rPr lang="en-US" dirty="0">
                <a:latin typeface="Times New Roman" charset="0"/>
                <a:ea typeface="ＭＳ Ｐゴシック" charset="0"/>
                <a:cs typeface="ＭＳ Ｐゴシック" charset="0"/>
              </a:rPr>
              <a:t>House Sparrows have been observed attacking as many as 70 other species of birds, </a:t>
            </a:r>
            <a:r>
              <a:rPr lang="en-US" dirty="0" err="1">
                <a:latin typeface="Times New Roman" charset="0"/>
                <a:ea typeface="ＭＳ Ｐゴシック" charset="0"/>
                <a:cs typeface="ＭＳ Ｐゴシック" charset="0"/>
              </a:rPr>
              <a:t>esp</a:t>
            </a:r>
            <a:r>
              <a:rPr lang="en-US" dirty="0">
                <a:latin typeface="Times New Roman" charset="0"/>
                <a:ea typeface="ＭＳ Ｐゴシック" charset="0"/>
                <a:cs typeface="ＭＳ Ｐゴシック" charset="0"/>
              </a:rPr>
              <a:t> to steal or defend a nest cavity, including other House Sparrows, Eastern Bluebirds, Tree Swallows, and Purple Martins.  </a:t>
            </a:r>
          </a:p>
          <a:p>
            <a:pPr eaLnBrk="1" hangingPunct="1"/>
            <a:r>
              <a:rPr lang="en-US" dirty="0">
                <a:latin typeface="Times New Roman" charset="0"/>
                <a:ea typeface="ＭＳ Ｐゴシック" charset="0"/>
                <a:cs typeface="ＭＳ Ｐゴシック" charset="0"/>
              </a:rPr>
              <a:t>  </a:t>
            </a:r>
          </a:p>
          <a:p>
            <a:pPr eaLnBrk="1" hangingPunct="1"/>
            <a:r>
              <a:rPr lang="en-US" dirty="0">
                <a:latin typeface="Times New Roman" charset="0"/>
                <a:ea typeface="ＭＳ Ｐゴシック" charset="0"/>
                <a:cs typeface="ＭＳ Ｐゴシック" charset="0"/>
              </a:rPr>
              <a:t>Female House Sparrows prefer male House Sparrows with darker, larger black bibs.  </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Birds often congregate at dawn and dusk in densely leaved bushes…listen for a lot of cheeping!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AE2F0F2-B5DC-274F-B67D-F866907E364C}" type="slidenum">
              <a:rPr lang="en-US" sz="1200"/>
              <a:pPr eaLnBrk="1" hangingPunct="1"/>
              <a:t>17</a:t>
            </a:fld>
            <a:endParaRPr lang="en-US" sz="120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ID Tips: (Now you can see the brown head of the Brown-headed Cowbird!)</a:t>
            </a:r>
          </a:p>
          <a:p>
            <a:pPr eaLnBrk="1" hangingPunct="1"/>
            <a:r>
              <a:rPr lang="en-US" dirty="0">
                <a:latin typeface="Times New Roman" charset="0"/>
                <a:ea typeface="ＭＳ Ｐゴシック" charset="0"/>
                <a:cs typeface="ＭＳ Ｐゴシック" charset="0"/>
              </a:rPr>
              <a:t>   * Male shiny black with brown head and neck.</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This is a common bird across most of North America, but numbers are declining in most areas. Its habit of nest parasitism can cause the decline of species with small populations, such as Kirtland's Warbler and Black-capped Vireo</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American Robins and Gray Catbirds will throw the cowbird egg out of the nest.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Cowbirds like the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edge</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of forest area to nest in…somewhere right next to open space where they can find food.  If you see birds pecking and investigating right near where horses or cows are eating grass, that</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probably a cowbird.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B4F1DBB-0FEF-9D43-8E14-1B8E5D5DF9C1}" type="slidenum">
              <a:rPr lang="en-US" sz="1200"/>
              <a:pPr eaLnBrk="1" hangingPunct="1"/>
              <a:t>18</a:t>
            </a:fld>
            <a:endParaRPr lang="en-US" sz="120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r>
              <a:rPr lang="en-US" dirty="0">
                <a:latin typeface="Times New Roman" charset="0"/>
                <a:ea typeface="ＭＳ Ｐゴシック" charset="0"/>
                <a:cs typeface="ＭＳ Ｐゴシック" charset="0"/>
              </a:rPr>
              <a:t>ID Tips: bigger than a sparrow, often seen with groups of blackbirds</a:t>
            </a:r>
          </a:p>
          <a:p>
            <a:pPr eaLnBrk="1" hangingPunct="1"/>
            <a:r>
              <a:rPr lang="en-US" dirty="0">
                <a:latin typeface="Times New Roman" charset="0"/>
                <a:ea typeface="ＭＳ Ｐゴシック" charset="0"/>
                <a:cs typeface="ＭＳ Ｐゴシック" charset="0"/>
              </a:rPr>
              <a:t>    * Medium-sized songbird.</a:t>
            </a:r>
          </a:p>
          <a:p>
            <a:pPr eaLnBrk="1" hangingPunct="1"/>
            <a:r>
              <a:rPr lang="en-US" dirty="0">
                <a:latin typeface="Times New Roman" charset="0"/>
                <a:ea typeface="ＭＳ Ｐゴシック" charset="0"/>
                <a:cs typeface="ＭＳ Ｐゴシック" charset="0"/>
              </a:rPr>
              <a:t>    * Medium-long tail.</a:t>
            </a:r>
          </a:p>
          <a:p>
            <a:pPr eaLnBrk="1" hangingPunct="1"/>
            <a:r>
              <a:rPr lang="en-US" dirty="0">
                <a:latin typeface="Times New Roman" charset="0"/>
                <a:ea typeface="ＭＳ Ｐゴシック" charset="0"/>
                <a:cs typeface="ＭＳ Ｐゴシック" charset="0"/>
              </a:rPr>
              <a:t>    * Bill stout and pointed.</a:t>
            </a:r>
          </a:p>
          <a:p>
            <a:pPr eaLnBrk="1" hangingPunct="1"/>
            <a:r>
              <a:rPr lang="en-US" dirty="0">
                <a:latin typeface="Times New Roman" charset="0"/>
                <a:ea typeface="ＭＳ Ｐゴシック" charset="0"/>
                <a:cs typeface="ＭＳ Ｐゴシック" charset="0"/>
              </a:rPr>
              <a:t>    * Female dull gray-brown</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Cowbirds can be considered a pest bird, but are our only native North American parasitic nester.  Used to be in the Great Plains where they ate the insects in the grass near the wandering bison,  but now moving into east because of larger areas of open cleared land.  So they are moving from farmland into the suburbs!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May migrate short distances, often seen in flocks with Common Grackles, European Starlings, Red-winged Blackbirds, or sometimes American Robins.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Food:</a:t>
            </a:r>
          </a:p>
          <a:p>
            <a:pPr eaLnBrk="1" hangingPunct="1"/>
            <a:r>
              <a:rPr lang="en-US" dirty="0">
                <a:latin typeface="Times New Roman" charset="0"/>
                <a:ea typeface="ＭＳ Ｐゴシック" charset="0"/>
                <a:cs typeface="ＭＳ Ｐゴシック" charset="0"/>
              </a:rPr>
              <a:t>Eats seeds (mostly from weeds)  and insects found on the ground.  Females sometimes get calcium by eating snail shells.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Facts:</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Cowbirds are incapable of nesting, incubating or raising their own chicks. Instead, they lay their eggs in the nests of other bird species, who then raise the young cowbirds.</a:t>
            </a:r>
          </a:p>
          <a:p>
            <a:pPr eaLnBrk="1" hangingPunct="1"/>
            <a:r>
              <a:rPr lang="en-US" dirty="0">
                <a:latin typeface="Times New Roman" charset="0"/>
                <a:ea typeface="ＭＳ Ｐゴシック" charset="0"/>
                <a:cs typeface="ＭＳ Ｐゴシック" charset="0"/>
              </a:rPr>
              <a:t>Female may lay as many 40 eggs per year…where?  In other birds</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nests, especially warblers, Oven Birds, and Song Sparrows.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When a cowbird lays an egg in another bird's nest (called the "host" bird), it usually tosses out one of the host's eggs. If a host bird then removes a cowbird egg, the cowbird may retaliate by returning and destroying all of the host's remaining eggs.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Many birds have evolved ways of rejecting cowbird eggs. The Yellow Warbler, for example, will build a new nest lining over the cowbird's eggs if she finds them in her nest.</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Song is a low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glug, glug</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followed by slurred whistles that end on a very high pitch</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8AFB791-74E3-494B-95B8-04FA9F4E7E72}" type="slidenum">
              <a:rPr lang="en-US" sz="1200"/>
              <a:pPr eaLnBrk="1" hangingPunct="1"/>
              <a:t>19</a:t>
            </a:fld>
            <a:endParaRPr lang="en-US" sz="120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r>
              <a:rPr lang="en-US" dirty="0">
                <a:latin typeface="Times New Roman" charset="0"/>
                <a:ea typeface="ＭＳ Ｐゴシック" charset="0"/>
                <a:cs typeface="ＭＳ Ｐゴシック" charset="0"/>
              </a:rPr>
              <a:t>ID tips: small, graceful, very talented flying bird…often swooping over water or grassy areas to catch flying bugs, or perching on wires nearby nests</a:t>
            </a:r>
          </a:p>
          <a:p>
            <a:pPr lvl="1" eaLnBrk="1" hangingPunct="1">
              <a:buFontTx/>
              <a:buChar char="•"/>
            </a:pPr>
            <a:r>
              <a:rPr lang="en-US" dirty="0">
                <a:latin typeface="Times New Roman" charset="0"/>
                <a:ea typeface="ＭＳ Ｐゴシック" charset="0"/>
                <a:cs typeface="ＭＳ Ｐゴシック" charset="0"/>
              </a:rPr>
              <a:t> small slender songbird</a:t>
            </a:r>
          </a:p>
          <a:p>
            <a:pPr lvl="1" eaLnBrk="1" hangingPunct="1">
              <a:buFontTx/>
              <a:buChar char="•"/>
            </a:pPr>
            <a:r>
              <a:rPr lang="en-US" dirty="0">
                <a:latin typeface="Times New Roman" charset="0"/>
                <a:ea typeface="ＭＳ Ｐゴシック" charset="0"/>
                <a:cs typeface="ＭＳ Ｐゴシック" charset="0"/>
              </a:rPr>
              <a:t> long and forked tail</a:t>
            </a:r>
          </a:p>
          <a:p>
            <a:pPr lvl="1" eaLnBrk="1" hangingPunct="1">
              <a:buFontTx/>
              <a:buChar char="•"/>
            </a:pP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upperparts</a:t>
            </a:r>
            <a:r>
              <a:rPr lang="en-US" dirty="0">
                <a:latin typeface="Times New Roman" charset="0"/>
                <a:ea typeface="ＭＳ Ｐゴシック" charset="0"/>
                <a:cs typeface="ＭＳ Ｐゴシック" charset="0"/>
              </a:rPr>
              <a:t> steely iridescent blue</a:t>
            </a:r>
          </a:p>
          <a:p>
            <a:pPr lvl="1" eaLnBrk="1" hangingPunct="1">
              <a:buFontTx/>
              <a:buChar char="•"/>
            </a:pPr>
            <a:r>
              <a:rPr lang="en-US" dirty="0">
                <a:latin typeface="Times New Roman" charset="0"/>
                <a:ea typeface="ＭＳ Ｐゴシック" charset="0"/>
                <a:cs typeface="ＭＳ Ｐゴシック" charset="0"/>
              </a:rPr>
              <a:t> reddish belly on males; females have whitish belly</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Facts:</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Barn Swallows originally nested in caves, but now the swallow nests almost exclusively on man-made structures like barns and underneath bridges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Barn Swallow is the most abundant and widely distributed swallow species in the world.  Barn Swallows nest and breed in North America but spend winter in Central and South America. They might travel as far as 120 miles in a day during migration. Migration might take a couple of months, either going south in the fall or north in the spring. </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p>
          <a:p>
            <a:pPr eaLnBrk="1" hangingPunct="1"/>
            <a:r>
              <a:rPr lang="en-US" dirty="0" smtClean="0">
                <a:latin typeface="Times New Roman" charset="0"/>
                <a:ea typeface="ＭＳ Ｐゴシック" charset="0"/>
                <a:cs typeface="ＭＳ Ｐゴシック" charset="0"/>
              </a:rPr>
              <a:t>A twitter </a:t>
            </a:r>
            <a:r>
              <a:rPr lang="en-US" dirty="0">
                <a:latin typeface="Times New Roman" charset="0"/>
                <a:ea typeface="ＭＳ Ｐゴシック" charset="0"/>
                <a:cs typeface="ＭＳ Ｐゴシック" charset="0"/>
              </a:rPr>
              <a:t>series of squeaky notes, often with dry rattle in the middle.</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Open areas with structures for nesting.  Nest looks like half a cup, made of daubs of mud, fastened to eaves of buildings.  </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Flying </a:t>
            </a:r>
            <a:r>
              <a:rPr lang="en-US" dirty="0" smtClean="0">
                <a:latin typeface="Times New Roman" charset="0"/>
                <a:ea typeface="ＭＳ Ｐゴシック" charset="0"/>
                <a:cs typeface="ＭＳ Ｐゴシック" charset="0"/>
              </a:rPr>
              <a:t>insects.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Females prefer to mate with males that have the longest and most symmetrical tails, also those males with the reddest breasts.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When feeding their nestlings, swallows carry several insects at a time to the nest, packing them together into a ball that they carry in their throats.  A pair of swallows may bring up to 400 separate meals per day to their nestlings.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B324610-93B0-B241-B485-F59E07B28687}" type="slidenum">
              <a:rPr lang="en-US" sz="1200"/>
              <a:pPr eaLnBrk="1" hangingPunct="1"/>
              <a:t>20</a:t>
            </a:fld>
            <a:endParaRPr lang="en-US" sz="120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0000" lnSpcReduction="20000"/>
          </a:bodyPr>
          <a:lstStyle/>
          <a:p>
            <a:pPr eaLnBrk="1" hangingPunct="1"/>
            <a:r>
              <a:rPr lang="en-US" dirty="0">
                <a:latin typeface="Times New Roman" charset="0"/>
                <a:ea typeface="ＭＳ Ｐゴシック" charset="0"/>
                <a:cs typeface="ＭＳ Ｐゴシック" charset="0"/>
              </a:rPr>
              <a:t>ID tips: look for them on the ground, in gravel by the side of the road, parking lots, driveways, flat roofs</a:t>
            </a:r>
          </a:p>
          <a:p>
            <a:pPr lvl="1" eaLnBrk="1" hangingPunct="1">
              <a:buFontTx/>
              <a:buChar char="•"/>
            </a:pPr>
            <a:r>
              <a:rPr lang="en-US" dirty="0">
                <a:latin typeface="Times New Roman" charset="0"/>
                <a:ea typeface="ＭＳ Ｐゴシック" charset="0"/>
                <a:cs typeface="ＭＳ Ｐゴシック" charset="0"/>
              </a:rPr>
              <a:t> medium-sized shorebird</a:t>
            </a:r>
          </a:p>
          <a:p>
            <a:pPr lvl="1" eaLnBrk="1" hangingPunct="1">
              <a:buFontTx/>
              <a:buChar char="•"/>
            </a:pPr>
            <a:r>
              <a:rPr lang="en-US" dirty="0">
                <a:latin typeface="Times New Roman" charset="0"/>
                <a:ea typeface="ＭＳ Ｐゴシック" charset="0"/>
                <a:cs typeface="ＭＳ Ｐゴシック" charset="0"/>
              </a:rPr>
              <a:t> legs moderately long</a:t>
            </a:r>
          </a:p>
          <a:p>
            <a:pPr lvl="1" eaLnBrk="1" hangingPunct="1">
              <a:buFontTx/>
              <a:buChar char="•"/>
            </a:pPr>
            <a:r>
              <a:rPr lang="en-US" dirty="0">
                <a:latin typeface="Times New Roman" charset="0"/>
                <a:ea typeface="ＭＳ Ｐゴシック" charset="0"/>
                <a:cs typeface="ＭＳ Ｐゴシック" charset="0"/>
              </a:rPr>
              <a:t> short neck </a:t>
            </a:r>
          </a:p>
          <a:p>
            <a:pPr lvl="1" eaLnBrk="1" hangingPunct="1">
              <a:buFontTx/>
              <a:buChar char="•"/>
            </a:pPr>
            <a:r>
              <a:rPr lang="en-US" dirty="0">
                <a:latin typeface="Times New Roman" charset="0"/>
                <a:ea typeface="ＭＳ Ｐゴシック" charset="0"/>
                <a:cs typeface="ＭＳ Ｐゴシック" charset="0"/>
              </a:rPr>
              <a:t> brown back</a:t>
            </a:r>
          </a:p>
          <a:p>
            <a:pPr lvl="1" eaLnBrk="1" hangingPunct="1">
              <a:buFontTx/>
              <a:buChar char="•"/>
            </a:pPr>
            <a:r>
              <a:rPr lang="en-US" dirty="0">
                <a:latin typeface="Times New Roman" charset="0"/>
                <a:ea typeface="ＭＳ Ｐゴシック" charset="0"/>
                <a:cs typeface="ＭＳ Ｐゴシック" charset="0"/>
              </a:rPr>
              <a:t> white </a:t>
            </a:r>
            <a:r>
              <a:rPr lang="en-US" dirty="0" err="1">
                <a:latin typeface="Times New Roman" charset="0"/>
                <a:ea typeface="ＭＳ Ｐゴシック" charset="0"/>
                <a:cs typeface="ＭＳ Ｐゴシック" charset="0"/>
              </a:rPr>
              <a:t>underparts</a:t>
            </a:r>
            <a:r>
              <a:rPr lang="en-US" dirty="0">
                <a:latin typeface="Times New Roman" charset="0"/>
                <a:ea typeface="ＭＳ Ｐゴシック" charset="0"/>
                <a:cs typeface="ＭＳ Ｐゴシック" charset="0"/>
              </a:rPr>
              <a:t> with two black bands on chest.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Killdeer </a:t>
            </a:r>
            <a:r>
              <a:rPr lang="en-US" dirty="0">
                <a:latin typeface="Times New Roman" charset="0"/>
                <a:ea typeface="ＭＳ Ｐゴシック" charset="0"/>
                <a:cs typeface="ＭＳ Ｐゴシック" charset="0"/>
              </a:rPr>
              <a:t>are skilled actors and will try to lure potential predators away from their nests by pretending to have a broken-wing. They will also practice "false-brooding" if a predator is nearby, where the adult will settle down as if to brood at a site where there are no eggs or chicks. </a:t>
            </a:r>
            <a:r>
              <a:rPr lang="en-US" dirty="0" smtClean="0">
                <a:latin typeface="Times New Roman" charset="0"/>
                <a:ea typeface="ＭＳ Ｐゴシック" charset="0"/>
                <a:cs typeface="ＭＳ Ｐゴシック" charset="0"/>
              </a:rPr>
              <a:t>Nests </a:t>
            </a:r>
            <a:r>
              <a:rPr lang="en-US" dirty="0">
                <a:latin typeface="Times New Roman" charset="0"/>
                <a:ea typeface="ＭＳ Ｐゴシック" charset="0"/>
                <a:cs typeface="ＭＳ Ｐゴシック" charset="0"/>
              </a:rPr>
              <a:t>are built right on stones and are very hard to see.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Gravel rooftops attract Killdeer for nesting, but they can be dangerous. Chicks may be unable to leave a roof because of high parapets and screened drain openings. When adults lure chicks off the roof, the chicks may die from the fall. However, some chicks have been observed leaping from a seven-story building and surviving.</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Because Killdeer commonly use gravel rooftops and parking lots for their nesting sites, they frequently have to work to keep their eggs cool. If the eggs get too warm, an adult will stand over them to shade them from the sun. If temperatures increase, Killdeer will dip their breast-feathers in nearby water and cool the eggs by wetting or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air-conditioning</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them.</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Call is a loud piercing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kill-deer.</a:t>
            </a:r>
            <a:r>
              <a:rPr lang="ja-JP"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Found in open grassy areas and sandbars, gravel parking lots, rooftops, driveways, by the side of </a:t>
            </a:r>
            <a:r>
              <a:rPr lang="en-US" dirty="0" smtClean="0">
                <a:latin typeface="Times New Roman" charset="0"/>
                <a:ea typeface="ＭＳ Ｐゴシック" charset="0"/>
                <a:cs typeface="ＭＳ Ｐゴシック" charset="0"/>
              </a:rPr>
              <a:t>roads.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Mostly insects, also earthworms and </a:t>
            </a:r>
            <a:r>
              <a:rPr lang="en-US" dirty="0" smtClean="0">
                <a:latin typeface="Times New Roman" charset="0"/>
                <a:ea typeface="ＭＳ Ｐゴシック" charset="0"/>
                <a:cs typeface="ＭＳ Ｐゴシック" charset="0"/>
              </a:rPr>
              <a:t>snails.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p>
          <a:p>
            <a:pPr eaLnBrk="1" hangingPunct="1"/>
            <a:r>
              <a:rPr lang="en-US" dirty="0" smtClean="0">
                <a:latin typeface="Times New Roman" charset="0"/>
                <a:ea typeface="ＭＳ Ｐゴシック" charset="0"/>
                <a:cs typeface="ＭＳ Ｐゴシック" charset="0"/>
              </a:rPr>
              <a:t>Killdeer </a:t>
            </a:r>
            <a:r>
              <a:rPr lang="en-US" dirty="0">
                <a:latin typeface="Times New Roman" charset="0"/>
                <a:ea typeface="ＭＳ Ｐゴシック" charset="0"/>
                <a:cs typeface="ＭＳ Ｐゴシック" charset="0"/>
              </a:rPr>
              <a:t>are willing to live and nest close to people. Because they live so close to people, however, they are vulnerable to pesticide poisoning and collisions with cars and buildings.</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Dark birds look</a:t>
            </a:r>
            <a:r>
              <a:rPr lang="en-US" baseline="0" dirty="0" smtClean="0"/>
              <a:t> bigger on cloudy days</a:t>
            </a:r>
          </a:p>
          <a:p>
            <a:r>
              <a:rPr lang="en-US" dirty="0" smtClean="0">
                <a:latin typeface="Times New Roman" pitchFamily="18" charset="0"/>
              </a:rPr>
              <a:t>What time of year is it? </a:t>
            </a:r>
          </a:p>
          <a:p>
            <a:endParaRPr lang="en-US" dirty="0" smtClean="0">
              <a:latin typeface="Times New Roman" pitchFamily="18" charset="0"/>
            </a:endParaRPr>
          </a:p>
          <a:p>
            <a:r>
              <a:rPr lang="en-US" dirty="0" smtClean="0">
                <a:latin typeface="Times New Roman" pitchFamily="18" charset="0"/>
              </a:rPr>
              <a:t>Female House Sparrow: </a:t>
            </a:r>
            <a:r>
              <a:rPr lang="en-US" baseline="0" dirty="0" smtClean="0">
                <a:latin typeface="Times New Roman" pitchFamily="18" charset="0"/>
              </a:rPr>
              <a:t>e</a:t>
            </a:r>
            <a:r>
              <a:rPr lang="en-US" dirty="0" smtClean="0">
                <a:latin typeface="Times New Roman" pitchFamily="18" charset="0"/>
              </a:rPr>
              <a:t>ye stripe,  Un-streaked breast, </a:t>
            </a:r>
            <a:r>
              <a:rPr lang="en-US" smtClean="0">
                <a:latin typeface="Times New Roman" pitchFamily="18" charset="0"/>
              </a:rPr>
              <a:t>Streaked back.</a:t>
            </a:r>
            <a:endParaRPr lang="en-US" dirty="0" smtClean="0">
              <a:latin typeface="Times New Roman" pitchFamily="18" charset="0"/>
            </a:endParaRPr>
          </a:p>
          <a:p>
            <a:r>
              <a:rPr lang="en-US" dirty="0" smtClean="0">
                <a:latin typeface="Times New Roman" pitchFamily="18" charset="0"/>
              </a:rPr>
              <a:t>Female</a:t>
            </a:r>
            <a:r>
              <a:rPr lang="en-US" baseline="0" dirty="0" smtClean="0">
                <a:latin typeface="Times New Roman" pitchFamily="18" charset="0"/>
              </a:rPr>
              <a:t> red winged blackbird: </a:t>
            </a:r>
            <a:r>
              <a:rPr lang="en-US" dirty="0" smtClean="0">
                <a:latin typeface="Times New Roman" pitchFamily="18" charset="0"/>
              </a:rPr>
              <a:t>Grayish brown overall, with blurry streaks on chest and sides. Face all brown, with no </a:t>
            </a:r>
            <a:r>
              <a:rPr lang="en-US" dirty="0" err="1" smtClean="0">
                <a:latin typeface="Times New Roman" pitchFamily="18" charset="0"/>
              </a:rPr>
              <a:t>eyestripe</a:t>
            </a:r>
            <a:r>
              <a:rPr lang="en-US" dirty="0" smtClean="0">
                <a:latin typeface="Times New Roman" pitchFamily="18" charset="0"/>
              </a:rPr>
              <a:t>.</a:t>
            </a:r>
          </a:p>
          <a:p>
            <a:r>
              <a:rPr lang="en-US" dirty="0" smtClean="0">
                <a:latin typeface="Times New Roman" pitchFamily="18" charset="0"/>
              </a:rPr>
              <a:t>Song Sparrow:</a:t>
            </a:r>
            <a:r>
              <a:rPr lang="en-US" baseline="0" dirty="0" smtClean="0">
                <a:latin typeface="Times New Roman" pitchFamily="18" charset="0"/>
              </a:rPr>
              <a:t> </a:t>
            </a:r>
            <a:r>
              <a:rPr lang="en-US" dirty="0" smtClean="0">
                <a:latin typeface="Times New Roman" pitchFamily="18" charset="0"/>
              </a:rPr>
              <a:t>Streaks on breast converge to spot, whitish eyebrow, Dark stripes border white on throat</a:t>
            </a:r>
          </a:p>
          <a:p>
            <a:r>
              <a:rPr lang="en-US" dirty="0" smtClean="0">
                <a:latin typeface="Times New Roman" pitchFamily="18" charset="0"/>
              </a:rPr>
              <a:t>Cowbird: Entirely grayish brown. Chest with dull streaks. Throat whitish. Suggestion of faint pale </a:t>
            </a:r>
            <a:r>
              <a:rPr lang="en-US" dirty="0" err="1" smtClean="0">
                <a:latin typeface="Times New Roman" pitchFamily="18" charset="0"/>
              </a:rPr>
              <a:t>eyestripe</a:t>
            </a:r>
            <a:r>
              <a:rPr lang="en-US" dirty="0" smtClean="0">
                <a:latin typeface="Times New Roman" pitchFamily="18" charset="0"/>
              </a:rPr>
              <a:t>. Bill gray.</a:t>
            </a:r>
          </a:p>
          <a:p>
            <a:endParaRPr lang="en-US" dirty="0"/>
          </a:p>
        </p:txBody>
      </p:sp>
      <p:sp>
        <p:nvSpPr>
          <p:cNvPr id="4" name="Slide Number Placeholder 3"/>
          <p:cNvSpPr>
            <a:spLocks noGrp="1"/>
          </p:cNvSpPr>
          <p:nvPr>
            <p:ph type="sldNum" sz="quarter" idx="10"/>
          </p:nvPr>
        </p:nvSpPr>
        <p:spPr/>
        <p:txBody>
          <a:bodyPr/>
          <a:lstStyle/>
          <a:p>
            <a:pPr>
              <a:defRPr/>
            </a:pPr>
            <a:fld id="{55A9B43F-4FC6-44BC-BDED-552B7AE349E8}" type="slidenum">
              <a:rPr lang="en-US" smtClean="0"/>
              <a:pPr>
                <a:defRPr/>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21AC52A-F23D-1447-932B-E9F3AEDB37F9}" type="slidenum">
              <a:rPr lang="en-US" sz="1200"/>
              <a:pPr eaLnBrk="1" hangingPunct="1"/>
              <a:t>21</a:t>
            </a:fld>
            <a:endParaRPr lang="en-US" sz="120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r>
              <a:rPr lang="en-US" dirty="0">
                <a:latin typeface="Times New Roman" charset="0"/>
                <a:ea typeface="ＭＳ Ｐゴシック" charset="0"/>
                <a:cs typeface="ＭＳ Ｐゴシック" charset="0"/>
              </a:rPr>
              <a:t>ID tips: about the size of an American Robin</a:t>
            </a:r>
          </a:p>
          <a:p>
            <a:pPr eaLnBrk="1" hangingPunct="1"/>
            <a:r>
              <a:rPr lang="en-US" dirty="0">
                <a:latin typeface="Times New Roman" charset="0"/>
                <a:ea typeface="ＭＳ Ｐゴシック" charset="0"/>
                <a:cs typeface="ＭＳ Ｐゴシック" charset="0"/>
              </a:rPr>
              <a:t>    * medium-sized songbird.</a:t>
            </a:r>
          </a:p>
          <a:p>
            <a:pPr eaLnBrk="1" hangingPunct="1"/>
            <a:r>
              <a:rPr lang="en-US" dirty="0">
                <a:latin typeface="Times New Roman" charset="0"/>
                <a:ea typeface="ＭＳ Ｐゴシック" charset="0"/>
                <a:cs typeface="ＭＳ Ｐゴシック" charset="0"/>
              </a:rPr>
              <a:t>    * male is brilliant orange with black head.</a:t>
            </a:r>
          </a:p>
          <a:p>
            <a:pPr eaLnBrk="1" hangingPunct="1"/>
            <a:r>
              <a:rPr lang="en-US" dirty="0">
                <a:latin typeface="Times New Roman" charset="0"/>
                <a:ea typeface="ＭＳ Ｐゴシック" charset="0"/>
                <a:cs typeface="ＭＳ Ｐゴシック" charset="0"/>
              </a:rPr>
              <a:t>    * often found singing from the top of a tall tree…(see silhouette poster)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Fact</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With its bright orange and black plumage, the Baltimore Oriole's arrival is eagerly awaited by birders each spring migration. It prefers open areas with tall trees and is common in parks and suburban areas. Also look for it along woodland edges and open areas with scattered trees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Sound:</a:t>
            </a:r>
          </a:p>
          <a:p>
            <a:pPr eaLnBrk="1" hangingPunct="1"/>
            <a:r>
              <a:rPr lang="en-US" dirty="0">
                <a:latin typeface="Times New Roman" charset="0"/>
                <a:ea typeface="ＭＳ Ｐゴシック" charset="0"/>
                <a:cs typeface="ＭＳ Ｐゴシック" charset="0"/>
              </a:rPr>
              <a:t>Song is a series of rich whistled notes interspersed with rattles.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p>
          <a:p>
            <a:pPr eaLnBrk="1" hangingPunct="1"/>
            <a:r>
              <a:rPr lang="en-US" dirty="0">
                <a:latin typeface="Times New Roman" charset="0"/>
                <a:ea typeface="ＭＳ Ｐゴシック" charset="0"/>
                <a:cs typeface="ＭＳ Ｐゴシック" charset="0"/>
              </a:rPr>
              <a:t>Food</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Caterpillars, fruits, insects, spiders, and nectar.</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Young male Baltimore Orioles don</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 get their adult plumage until the fall of their second year. Instead, they look like females. Some first-year males succeed in attracting a mate and nest successfully.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E75A741-E4F7-6647-A98D-23E4D67FD672}" type="slidenum">
              <a:rPr lang="en-US" sz="1200"/>
              <a:pPr eaLnBrk="1" hangingPunct="1"/>
              <a:t>22</a:t>
            </a:fld>
            <a:endParaRPr lang="en-US" sz="120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ID tip: female Baltimore Oriole duller and without the solid black hood that the male has…</a:t>
            </a:r>
          </a:p>
          <a:p>
            <a:pPr lvl="1" eaLnBrk="1" hangingPunct="1">
              <a:buFontTx/>
              <a:buChar char="•"/>
            </a:pPr>
            <a:r>
              <a:rPr lang="en-US">
                <a:latin typeface="Times New Roman" charset="0"/>
                <a:ea typeface="ＭＳ Ｐゴシック" charset="0"/>
                <a:cs typeface="ＭＳ Ｐゴシック" charset="0"/>
              </a:rPr>
              <a:t> look for long tails and long pointed bills</a:t>
            </a:r>
          </a:p>
          <a:p>
            <a:pPr lvl="1" eaLnBrk="1" hangingPunct="1">
              <a:buFontTx/>
              <a:buChar char="•"/>
            </a:pPr>
            <a:r>
              <a:rPr lang="en-US">
                <a:latin typeface="Times New Roman" charset="0"/>
                <a:ea typeface="ＭＳ Ｐゴシック" charset="0"/>
                <a:cs typeface="ＭＳ Ｐゴシック" charset="0"/>
              </a:rPr>
              <a:t> female might be near the distinctive hanging, woven nest</a:t>
            </a:r>
          </a:p>
          <a:p>
            <a:pPr lvl="1" eaLnBrk="1" hangingPunct="1">
              <a:buFontTx/>
              <a:buChar char="•"/>
            </a:pPr>
            <a:r>
              <a:rPr lang="en-US">
                <a:latin typeface="Times New Roman" charset="0"/>
                <a:ea typeface="ＭＳ Ｐゴシック" charset="0"/>
                <a:cs typeface="ＭＳ Ｐゴシック" charset="0"/>
              </a:rPr>
              <a:t> if you put out grape jelly or half an orange,  chances are the bird that comes and eats will be a Baltimore Oriole…they love fruit. </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Most Baltimore Orioles migrate to the tropics in Central America.   </a:t>
            </a:r>
          </a:p>
          <a:p>
            <a:pPr eaLnBrk="1" hangingPunct="1"/>
            <a:endParaRPr lang="en-US">
              <a:latin typeface="Times New Roman" charset="0"/>
              <a:ea typeface="ＭＳ Ｐゴシック" charset="0"/>
              <a:cs typeface="ＭＳ Ｐゴシック" charset="0"/>
            </a:endParaRPr>
          </a:p>
          <a:p>
            <a:pPr eaLnBrk="1" hangingPunct="1"/>
            <a:r>
              <a:rPr lang="en-US">
                <a:latin typeface="Times New Roman" charset="0"/>
                <a:ea typeface="ＭＳ Ｐゴシック" charset="0"/>
                <a:cs typeface="ＭＳ Ｐゴシック" charset="0"/>
              </a:rPr>
              <a:t>Populations show a slight decrease and should be counted carefully.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515FE69-2432-FE45-8A4A-DEA59B6356BB}" type="slidenum">
              <a:rPr lang="en-US" sz="1200"/>
              <a:pPr eaLnBrk="1" hangingPunct="1"/>
              <a:t>23</a:t>
            </a:fld>
            <a:endParaRPr lang="en-US" sz="120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There is a special challenge to remember when you watch for orioles.…if you are in the East you will look for the Baltimore Oriole and if you are in the western part of the country you will look for the Bullock</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Oriole.  If you are in the middle area where you might see either kind it can be tricky and exciting, because you might even see a hybrid (combination of Baltimore and Bullock</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It will be easier to see the difference between the male birds…the Bullock</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Oriole male has orange on his head with a black eye stripe and the lower part of his beak is pale. In his first </a:t>
            </a:r>
            <a:r>
              <a:rPr lang="en-US" dirty="0" smtClean="0">
                <a:latin typeface="Times New Roman" charset="0"/>
                <a:ea typeface="ＭＳ Ｐゴシック" charset="0"/>
                <a:cs typeface="ＭＳ Ｐゴシック" charset="0"/>
              </a:rPr>
              <a:t>year, </a:t>
            </a:r>
            <a:r>
              <a:rPr lang="en-US" dirty="0">
                <a:latin typeface="Times New Roman" charset="0"/>
                <a:ea typeface="ＭＳ Ｐゴシック" charset="0"/>
                <a:cs typeface="ＭＳ Ｐゴシック" charset="0"/>
              </a:rPr>
              <a:t>he will develop a black line down his throat as he gets older.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46F9318-344C-1D48-BF53-A479D5C83FD3}" type="slidenum">
              <a:rPr lang="en-US" sz="1200"/>
              <a:pPr eaLnBrk="1" hangingPunct="1"/>
              <a:t>24</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ea typeface="ＭＳ Ｐゴシック" charset="0"/>
                <a:cs typeface="ＭＳ Ｐゴシック" charset="0"/>
              </a:rPr>
              <a:t>The female Bullock</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Oriole would be seen in the western part of the country, and has a more yellow head than the female Baltimore Oriole, who has her brightest color on her breast.  When you are filling out the data sheet you will have to specify whether you would be looking for Baltimore or Bullock</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s Oriole, based on your location in the eastern or western part of the US,  and then say </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yes, no, or unsure</a:t>
            </a:r>
            <a:r>
              <a:rPr lang="ja-JP" altLang="en-US">
                <a:latin typeface="Times New Roman" charset="0"/>
                <a:ea typeface="ＭＳ Ｐゴシック" charset="0"/>
                <a:cs typeface="ＭＳ Ｐゴシック" charset="0"/>
              </a:rPr>
              <a:t>’</a:t>
            </a:r>
            <a:r>
              <a:rPr lang="en-US">
                <a:latin typeface="Times New Roman" charset="0"/>
                <a:ea typeface="ＭＳ Ｐゴシック" charset="0"/>
                <a:cs typeface="ＭＳ Ｐゴシック" charset="0"/>
              </a:rPr>
              <a:t> as to whether you saw one.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FF229C82-BD8C-9B4F-A2EF-DA7914F7C126}" type="slidenum">
              <a:rPr lang="en-US" sz="1200"/>
              <a:pPr eaLnBrk="1" hangingPunct="1"/>
              <a:t>25</a:t>
            </a:fld>
            <a:endParaRPr lang="en-US" sz="120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pPr eaLnBrk="1" hangingPunct="1"/>
            <a:r>
              <a:rPr lang="en-US" dirty="0">
                <a:latin typeface="Times New Roman" charset="0"/>
                <a:ea typeface="ＭＳ Ｐゴシック" charset="0"/>
                <a:cs typeface="ＭＳ Ｐゴシック" charset="0"/>
              </a:rPr>
              <a:t>ID tip: look near water!  This is a pretty big bird…bigger than an American Crow!  </a:t>
            </a:r>
          </a:p>
          <a:p>
            <a:pPr lvl="1" eaLnBrk="1" hangingPunct="1">
              <a:buFontTx/>
              <a:buChar char="•"/>
            </a:pPr>
            <a:r>
              <a:rPr lang="en-US" dirty="0">
                <a:latin typeface="Times New Roman" charset="0"/>
                <a:ea typeface="ＭＳ Ｐゴシック" charset="0"/>
                <a:cs typeface="ＭＳ Ｐゴシック" charset="0"/>
              </a:rPr>
              <a:t> medium-sized, stocky heron.</a:t>
            </a:r>
          </a:p>
          <a:p>
            <a:pPr lvl="1" eaLnBrk="1" hangingPunct="1">
              <a:buFontTx/>
              <a:buChar char="•"/>
            </a:pPr>
            <a:r>
              <a:rPr lang="en-US" dirty="0">
                <a:latin typeface="Times New Roman" charset="0"/>
                <a:ea typeface="ＭＳ Ｐゴシック" charset="0"/>
                <a:cs typeface="ＭＳ Ｐゴシック" charset="0"/>
              </a:rPr>
              <a:t> short neck and thick black bill.</a:t>
            </a:r>
          </a:p>
          <a:p>
            <a:pPr lvl="1" eaLnBrk="1" hangingPunct="1">
              <a:buFontTx/>
              <a:buChar char="•"/>
            </a:pPr>
            <a:r>
              <a:rPr lang="en-US" dirty="0">
                <a:latin typeface="Times New Roman" charset="0"/>
                <a:ea typeface="ＭＳ Ｐゴシック" charset="0"/>
                <a:cs typeface="ＭＳ Ｐゴシック" charset="0"/>
              </a:rPr>
              <a:t> black cap and back.</a:t>
            </a:r>
          </a:p>
          <a:p>
            <a:pPr lvl="1" eaLnBrk="1" hangingPunct="1">
              <a:buFontTx/>
              <a:buChar char="•"/>
            </a:pPr>
            <a:r>
              <a:rPr lang="en-US" dirty="0">
                <a:latin typeface="Times New Roman" charset="0"/>
                <a:ea typeface="ＭＳ Ｐゴシック" charset="0"/>
                <a:cs typeface="ＭＳ Ｐゴシック" charset="0"/>
              </a:rPr>
              <a:t> gray wings</a:t>
            </a:r>
          </a:p>
          <a:p>
            <a:pPr lvl="1" eaLnBrk="1" hangingPunct="1">
              <a:buFontTx/>
              <a:buChar char="•"/>
            </a:pPr>
            <a:r>
              <a:rPr lang="en-US" dirty="0">
                <a:latin typeface="Times New Roman" charset="0"/>
                <a:ea typeface="ＭＳ Ｐゴシック" charset="0"/>
                <a:cs typeface="ＭＳ Ｐゴシック" charset="0"/>
              </a:rPr>
              <a:t> white belly</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Facts:</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Young Black-crowned Night Herons may aggressively defend their nests, regurgitating and defecating (pooping) on human intruders, squawking with wings outstretched and beak wide open!</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When feeding Black-crowned Night Herons dive feet first, or plunge headfirst into the water. They generally sleep during day except when they have to find food for their young in daylight hours.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Adult Black-crowned Night-Herons don</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 distinguish between their own young and those from other nests, and will care for chicks that don</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 belong to them.</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Call is a loud, harsh squawk.</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Marshes, swamps, streams, ponds, lakes, and fields.</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Black-crowned Night Heron eats a wide variety of foods. Earthworms, insects, fish, snakes, rodents, eggs, plants, garbage, and </a:t>
            </a:r>
            <a:r>
              <a:rPr lang="en-US" dirty="0" smtClean="0">
                <a:latin typeface="Times New Roman" charset="0"/>
                <a:ea typeface="ＭＳ Ｐゴシック" charset="0"/>
                <a:cs typeface="ＭＳ Ｐゴシック" charset="0"/>
              </a:rPr>
              <a:t>more.</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C384612-8823-0546-A5B5-6E65F76A8B04}" type="slidenum">
              <a:rPr lang="en-US" sz="1200"/>
              <a:pPr eaLnBrk="1" hangingPunct="1"/>
              <a:t>26</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r>
              <a:rPr lang="en-US" dirty="0">
                <a:latin typeface="Times New Roman" charset="0"/>
                <a:ea typeface="ＭＳ Ｐゴシック" charset="0"/>
                <a:cs typeface="ＭＳ Ｐゴシック" charset="0"/>
              </a:rPr>
              <a:t>ID tips: about the size of an American Robin and looks like it</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wearing a mask! </a:t>
            </a:r>
          </a:p>
          <a:p>
            <a:pPr lvl="1" eaLnBrk="1" hangingPunct="1">
              <a:buFontTx/>
              <a:buChar char="•"/>
            </a:pPr>
            <a:r>
              <a:rPr lang="en-US" dirty="0">
                <a:latin typeface="Times New Roman" charset="0"/>
                <a:ea typeface="ＭＳ Ｐゴシック" charset="0"/>
                <a:cs typeface="ＭＳ Ｐゴシック" charset="0"/>
              </a:rPr>
              <a:t> Medium-sized songbird.</a:t>
            </a:r>
          </a:p>
          <a:p>
            <a:pPr lvl="1" eaLnBrk="1" hangingPunct="1">
              <a:buFontTx/>
              <a:buChar char="•"/>
            </a:pPr>
            <a:r>
              <a:rPr lang="en-US" dirty="0">
                <a:latin typeface="Times New Roman" charset="0"/>
                <a:ea typeface="ＭＳ Ｐゴシック" charset="0"/>
                <a:cs typeface="ＭＳ Ｐゴシック" charset="0"/>
              </a:rPr>
              <a:t> Gray-brown overall.</a:t>
            </a:r>
          </a:p>
          <a:p>
            <a:pPr lvl="1" eaLnBrk="1" hangingPunct="1">
              <a:buFontTx/>
              <a:buChar char="•"/>
            </a:pPr>
            <a:r>
              <a:rPr lang="en-US" dirty="0">
                <a:latin typeface="Times New Roman" charset="0"/>
                <a:ea typeface="ＭＳ Ｐゴシック" charset="0"/>
                <a:cs typeface="ＭＳ Ｐゴシック" charset="0"/>
              </a:rPr>
              <a:t> Crest on top of head.</a:t>
            </a:r>
          </a:p>
          <a:p>
            <a:pPr lvl="1" eaLnBrk="1" hangingPunct="1">
              <a:buFontTx/>
              <a:buChar char="•"/>
            </a:pPr>
            <a:r>
              <a:rPr lang="en-US" dirty="0">
                <a:latin typeface="Times New Roman" charset="0"/>
                <a:ea typeface="ＭＳ Ｐゴシック" charset="0"/>
                <a:cs typeface="ＭＳ Ｐゴシック" charset="0"/>
              </a:rPr>
              <a:t> Black mask edged in white.</a:t>
            </a:r>
          </a:p>
          <a:p>
            <a:pPr lvl="1" eaLnBrk="1" hangingPunct="1">
              <a:buFontTx/>
              <a:buChar char="•"/>
            </a:pPr>
            <a:r>
              <a:rPr lang="en-US" dirty="0">
                <a:latin typeface="Times New Roman" charset="0"/>
                <a:ea typeface="ＭＳ Ｐゴシック" charset="0"/>
                <a:cs typeface="ＭＳ Ｐゴシック" charset="0"/>
              </a:rPr>
              <a:t> Yellow or orange tips on tail feathers </a:t>
            </a:r>
          </a:p>
          <a:p>
            <a:pPr lvl="2" eaLnBrk="1" hangingPunct="1">
              <a:buFontTx/>
              <a:buChar char="•"/>
            </a:pPr>
            <a:r>
              <a:rPr lang="en-US" dirty="0">
                <a:latin typeface="Times New Roman" charset="0"/>
                <a:ea typeface="ＭＳ Ｐゴシック" charset="0"/>
                <a:cs typeface="ＭＳ Ｐゴシック" charset="0"/>
              </a:rPr>
              <a:t> Waxy tips on the end of some of the wing feathers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Cedar Waxwing depends on fruit for food and can survive on fruit alone for several months. Because of its dependence on fruit it breeds late in the season and leads a nomadic life, looking for more fruit!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Calls are very high pitched "</a:t>
            </a:r>
            <a:r>
              <a:rPr lang="en-US" dirty="0" err="1">
                <a:latin typeface="Times New Roman" charset="0"/>
                <a:ea typeface="ＭＳ Ｐゴシック" charset="0"/>
                <a:cs typeface="ＭＳ Ｐゴシック" charset="0"/>
              </a:rPr>
              <a:t>bzeee</a:t>
            </a:r>
            <a:r>
              <a:rPr lang="en-US" dirty="0">
                <a:latin typeface="Times New Roman" charset="0"/>
                <a:ea typeface="ＭＳ Ｐゴシック" charset="0"/>
                <a:cs typeface="ＭＳ Ｐゴシック" charset="0"/>
              </a:rPr>
              <a: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Parks, gardens, forest edges,  open woodlands, old fields with shrubs and small trees. </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Fruit and </a:t>
            </a:r>
            <a:r>
              <a:rPr lang="en-US" dirty="0" smtClean="0">
                <a:latin typeface="Times New Roman" charset="0"/>
                <a:ea typeface="ＭＳ Ｐゴシック" charset="0"/>
                <a:cs typeface="ＭＳ Ｐゴシック" charset="0"/>
              </a:rPr>
              <a:t>insects.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Cedar Waxwings with orange instead of yellow tail tips began appearing in the northeastern United States in the 1960s. The orange color is the result of a red pigment picked up from the berries of an introduced species of honeysuckle. If a waxwing eats the berries while it is growing a tail feather, the tip of the feather will be orange.</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The Cedar Waxwings may become drunk (and may even die from alcohol intoxication) after eating fermented fruit in the spring.</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A5388E2-8261-3A48-8A97-9FAB3B044E04}" type="slidenum">
              <a:rPr lang="en-US" sz="1200"/>
              <a:pPr eaLnBrk="1" hangingPunct="1"/>
              <a:t>27</a:t>
            </a:fld>
            <a:endParaRPr lang="en-US" sz="120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cs typeface="ＭＳ Ｐゴシック" charset="0"/>
              </a:rPr>
              <a:t>So now you can recognize some birds!  Plan to go outside, note features of the area where you are doing the observation, like is there pavement, water, etc, then turn over the data sheet, start the clock, and just watch for 10 minutes!  You can watch by yourself or have a whole group observe the same area at the same time.  Mark down the results, send us the paper data sheet or load the results into our web site online!  We love getting more observations!  You can do more observations in the same location or observe in different locations!  Thanks for helping us keep track of and  Celebrate Urban Birds!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good resource to learn about birds: </a:t>
            </a:r>
            <a:r>
              <a:rPr lang="en-US" dirty="0" err="1" smtClean="0"/>
              <a:t>allaboutbirds.org</a:t>
            </a:r>
            <a:endParaRPr lang="en-US" dirty="0"/>
          </a:p>
        </p:txBody>
      </p:sp>
      <p:sp>
        <p:nvSpPr>
          <p:cNvPr id="4" name="Slide Number Placeholder 3"/>
          <p:cNvSpPr>
            <a:spLocks noGrp="1"/>
          </p:cNvSpPr>
          <p:nvPr>
            <p:ph type="sldNum" sz="quarter" idx="10"/>
          </p:nvPr>
        </p:nvSpPr>
        <p:spPr/>
        <p:txBody>
          <a:bodyPr/>
          <a:lstStyle/>
          <a:p>
            <a:fld id="{D0EDAA3F-82C3-4F42-98C0-D47522CB049E}" type="slidenum">
              <a:rPr lang="en-US" smtClean="0"/>
              <a:pPr/>
              <a:t>4</a:t>
            </a:fld>
            <a:endParaRPr lang="en-US"/>
          </a:p>
        </p:txBody>
      </p:sp>
    </p:spTree>
    <p:extLst>
      <p:ext uri="{BB962C8B-B14F-4D97-AF65-F5344CB8AC3E}">
        <p14:creationId xmlns:p14="http://schemas.microsoft.com/office/powerpoint/2010/main" val="4006809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Your creativity, your methods,</a:t>
            </a:r>
            <a:r>
              <a:rPr lang="en-US" baseline="0" dirty="0" smtClean="0"/>
              <a:t> what worked…what didn’t. Teach others…</a:t>
            </a:r>
            <a:endParaRPr lang="en-US" dirty="0"/>
          </a:p>
        </p:txBody>
      </p:sp>
      <p:sp>
        <p:nvSpPr>
          <p:cNvPr id="4" name="Slide Number Placeholder 3"/>
          <p:cNvSpPr>
            <a:spLocks noGrp="1"/>
          </p:cNvSpPr>
          <p:nvPr>
            <p:ph type="sldNum" sz="quarter" idx="10"/>
          </p:nvPr>
        </p:nvSpPr>
        <p:spPr/>
        <p:txBody>
          <a:bodyPr/>
          <a:lstStyle/>
          <a:p>
            <a:fld id="{057317DA-2D53-445D-B1E7-EE85930FF0E5}"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A9FECD1-A01A-B249-B1A3-226AAFAC2A9E}" type="slidenum">
              <a:rPr lang="en-US" sz="1200"/>
              <a:pPr eaLnBrk="1" hangingPunct="1"/>
              <a:t>6</a:t>
            </a:fld>
            <a:endParaRPr lang="en-US" sz="120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dirty="0">
                <a:latin typeface="Times New Roman" charset="0"/>
                <a:ea typeface="ＭＳ Ｐゴシック" charset="0"/>
                <a:cs typeface="ＭＳ Ｐゴシック" charset="0"/>
              </a:rPr>
              <a:t>Identification tips…look up!  You</a:t>
            </a:r>
            <a:r>
              <a:rPr lang="ja-JP" altLang="en-US" dirty="0">
                <a:latin typeface="Times New Roman" charset="0"/>
                <a:ea typeface="ＭＳ Ｐゴシック" charset="0"/>
                <a:cs typeface="ＭＳ Ｐゴシック" charset="0"/>
              </a:rPr>
              <a:t>’</a:t>
            </a:r>
            <a:r>
              <a:rPr lang="en-US" dirty="0" err="1">
                <a:latin typeface="Times New Roman" charset="0"/>
                <a:ea typeface="ＭＳ Ｐゴシック" charset="0"/>
                <a:cs typeface="ＭＳ Ｐゴシック" charset="0"/>
              </a:rPr>
              <a:t>ll</a:t>
            </a:r>
            <a:r>
              <a:rPr lang="en-US" dirty="0">
                <a:latin typeface="Times New Roman" charset="0"/>
                <a:ea typeface="ＭＳ Ｐゴシック" charset="0"/>
                <a:cs typeface="ＭＳ Ｐゴシック" charset="0"/>
              </a:rPr>
              <a:t> probably see this bird in the air or possibly high up on the ledge of a tall building in a big city.  </a:t>
            </a:r>
          </a:p>
          <a:p>
            <a:pPr eaLnBrk="1" hangingPunct="1"/>
            <a:r>
              <a:rPr lang="en-US" dirty="0">
                <a:latin typeface="Times New Roman" charset="0"/>
                <a:ea typeface="ＭＳ Ｐゴシック" charset="0"/>
                <a:cs typeface="ＭＳ Ｐゴシック" charset="0"/>
              </a:rPr>
              <a:t>    * Large falcon, medium-sized hawk.</a:t>
            </a:r>
          </a:p>
          <a:p>
            <a:pPr eaLnBrk="1" hangingPunct="1"/>
            <a:r>
              <a:rPr lang="en-US" dirty="0">
                <a:latin typeface="Times New Roman" charset="0"/>
                <a:ea typeface="ＭＳ Ｐゴシック" charset="0"/>
                <a:cs typeface="ＭＳ Ｐゴシック" charset="0"/>
              </a:rPr>
              <a:t>    * Black mustache mark on face.</a:t>
            </a:r>
          </a:p>
          <a:p>
            <a:pPr eaLnBrk="1" hangingPunct="1"/>
            <a:r>
              <a:rPr lang="en-US" dirty="0">
                <a:latin typeface="Times New Roman" charset="0"/>
                <a:ea typeface="ＭＳ Ｐゴシック" charset="0"/>
                <a:cs typeface="ＭＳ Ｐゴシック" charset="0"/>
              </a:rPr>
              <a:t>    * Long pointed wings.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rPr>
              <a:t>name "peregrine" means wanderer or traveler. The Peregrine Falcon has one of the longest migrations of any North American bird. Some falcons may travel 15,500 miles in a year.</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Alarm call is a loud series of harsh "</a:t>
            </a:r>
            <a:r>
              <a:rPr lang="en-US" dirty="0" err="1">
                <a:latin typeface="Times New Roman" charset="0"/>
                <a:ea typeface="ＭＳ Ｐゴシック" charset="0"/>
                <a:cs typeface="ＭＳ Ｐゴシック" charset="0"/>
              </a:rPr>
              <a:t>kak</a:t>
            </a: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kak</a:t>
            </a: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kak</a:t>
            </a:r>
            <a:r>
              <a:rPr lang="en-US" dirty="0">
                <a:latin typeface="Times New Roman" charset="0"/>
                <a:ea typeface="ＭＳ Ｐゴシック" charset="0"/>
                <a:cs typeface="ＭＳ Ｐゴシック" charset="0"/>
              </a:rPr>
              <a:t>."</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It</a:t>
            </a:r>
            <a:r>
              <a:rPr lang="en-US" baseline="0" dirty="0" smtClean="0">
                <a:latin typeface="Times New Roman" charset="0"/>
                <a:ea typeface="ＭＳ Ｐゴシック" charset="0"/>
                <a:cs typeface="ＭＳ Ｐゴシック" charset="0"/>
              </a:rPr>
              <a:t> c</a:t>
            </a:r>
            <a:r>
              <a:rPr lang="en-US" dirty="0" smtClean="0">
                <a:latin typeface="Times New Roman" charset="0"/>
                <a:ea typeface="ＭＳ Ｐゴシック" charset="0"/>
                <a:cs typeface="ＭＳ Ｐゴシック" charset="0"/>
              </a:rPr>
              <a:t>an </a:t>
            </a:r>
            <a:r>
              <a:rPr lang="en-US" dirty="0">
                <a:latin typeface="Times New Roman" charset="0"/>
                <a:ea typeface="ＭＳ Ｐゴシック" charset="0"/>
                <a:cs typeface="ＭＳ Ｐゴシック" charset="0"/>
              </a:rPr>
              <a:t>nest on ledges on cliffs or skyscrapers in </a:t>
            </a:r>
            <a:r>
              <a:rPr lang="en-US" dirty="0" smtClean="0">
                <a:latin typeface="Times New Roman" charset="0"/>
                <a:ea typeface="ＭＳ Ｐゴシック" charset="0"/>
                <a:cs typeface="ＭＳ Ｐゴシック" charset="0"/>
              </a:rPr>
              <a:t>cities. </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Mostly live </a:t>
            </a:r>
            <a:r>
              <a:rPr lang="en-US" dirty="0" smtClean="0">
                <a:latin typeface="Times New Roman" charset="0"/>
                <a:ea typeface="ＭＳ Ｐゴシック" charset="0"/>
                <a:cs typeface="ＭＳ Ｐゴシック" charset="0"/>
              </a:rPr>
              <a:t>birds.</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p>
          <a:p>
            <a:pPr eaLnBrk="1" hangingPunct="1"/>
            <a:r>
              <a:rPr lang="en-US" dirty="0" smtClean="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rPr>
              <a:t>Peregrine Falcon can reach up to 200 miles per hour when it dives for prey. It is the fastest bird in the world.</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It was nearly exterminated from eastern North America by pesticide poisoning in the middle 20th century, but restoration efforts have made it a regular, if still uncommon sight in many large cities. </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0427DFE-A446-A944-B1B4-AFDD52EC5CD6}" type="slidenum">
              <a:rPr lang="en-US" sz="1200"/>
              <a:pPr eaLnBrk="1" hangingPunct="1"/>
              <a:t>7</a:t>
            </a:fld>
            <a:endParaRPr lang="en-US" sz="12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dirty="0">
                <a:latin typeface="Times New Roman" charset="0"/>
                <a:ea typeface="ＭＳ Ｐゴシック" charset="0"/>
                <a:cs typeface="ＭＳ Ｐゴシック" charset="0"/>
              </a:rPr>
              <a:t>Identification tips…look in trees, on the ground, and listen for the voice of the crow, who has a lot to say!  The American Crow is a big black bird with…</a:t>
            </a:r>
          </a:p>
          <a:p>
            <a:pPr eaLnBrk="1" hangingPunct="1"/>
            <a:r>
              <a:rPr lang="en-US" dirty="0">
                <a:latin typeface="Times New Roman" charset="0"/>
                <a:ea typeface="ＭＳ Ｐゴシック" charset="0"/>
                <a:cs typeface="ＭＳ Ｐゴシック" charset="0"/>
              </a:rPr>
              <a:t>    * dark brown eyes</a:t>
            </a:r>
          </a:p>
          <a:p>
            <a:pPr eaLnBrk="1" hangingPunct="1"/>
            <a:r>
              <a:rPr lang="en-US" dirty="0">
                <a:latin typeface="Times New Roman" charset="0"/>
                <a:ea typeface="ＭＳ Ｐゴシック" charset="0"/>
                <a:cs typeface="ＭＳ Ｐゴシック" charset="0"/>
              </a:rPr>
              <a:t>    * black legs</a:t>
            </a:r>
          </a:p>
          <a:p>
            <a:pPr eaLnBrk="1" hangingPunct="1"/>
            <a:r>
              <a:rPr lang="en-US" dirty="0">
                <a:latin typeface="Times New Roman" charset="0"/>
                <a:ea typeface="ＭＳ Ｐゴシック" charset="0"/>
                <a:cs typeface="ＭＳ Ｐゴシック" charset="0"/>
              </a:rPr>
              <a:t>    * All feathers black glossed with violet.</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To eat road kill, crows have to wait for something else to tear open the body or for the body to decompose and soften, since a crow</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beak </a:t>
            </a:r>
            <a:r>
              <a:rPr lang="en-US" dirty="0" err="1">
                <a:latin typeface="Times New Roman" charset="0"/>
                <a:ea typeface="ＭＳ Ｐゴシック" charset="0"/>
                <a:cs typeface="ＭＳ Ｐゴシック" charset="0"/>
              </a:rPr>
              <a:t>isn</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 usually strong enough to tear open the dead animal</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skin.</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Call is a harsh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caw</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Also a variety of rattles, coos, and clear notes.  Crows are always watching for animals they consider predators, and will sound the alarm if they see a hawk or owl.</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Lives in farmland, towns, and suburbs. Needs open ground for feeding and trees for nesting, refuge, roosting.  Crows often gather in big groups with thousands of birds in the wintertime.</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Insects, small birds and mammals, eggs, nestlings, grain, seeds, fruit, dead animals (carrion), garbage, crows are omnivores…they like to eat almost everything!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p>
          <a:p>
            <a:pPr eaLnBrk="1" hangingPunct="1"/>
            <a:r>
              <a:rPr lang="en-US" dirty="0">
                <a:latin typeface="Times New Roman" charset="0"/>
                <a:ea typeface="ＭＳ Ｐゴシック" charset="0"/>
                <a:cs typeface="ＭＳ Ｐゴシック" charset="0"/>
              </a:rPr>
              <a:t>Young crows may stay with their parents for years until they can find a home of their own. The young crows help their parents guard their territories and raise new young.</a:t>
            </a:r>
          </a:p>
          <a:p>
            <a:pPr eaLnBrk="1" hangingPunct="1"/>
            <a:r>
              <a:rPr lang="en-US" dirty="0">
                <a:latin typeface="Times New Roman" charset="0"/>
                <a:ea typeface="ＭＳ Ｐゴシック" charset="0"/>
                <a:cs typeface="ＭＳ Ｐゴシック" charset="0"/>
              </a:rPr>
              <a:t>American Crows congregate in large numbers in winter to sleep in communal roosts. These roosts can be  a few hundred, several thousand, or even up to two million crows. Some roosts have been forming in the same general area for well over 100 years. In the last few decades some of these roosts have moved into urban areas where the noise and mess cause conflicts with people.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D0C1BAC-AC29-A74D-9802-C538ADB2976D}" type="slidenum">
              <a:rPr lang="en-US" sz="1200"/>
              <a:pPr eaLnBrk="1" hangingPunct="1"/>
              <a:t>8</a:t>
            </a:fld>
            <a:endParaRPr 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eaLnBrk="1" hangingPunct="1"/>
            <a:r>
              <a:rPr lang="en-US" dirty="0">
                <a:latin typeface="Times New Roman" charset="0"/>
                <a:ea typeface="ＭＳ Ｐゴシック" charset="0"/>
                <a:cs typeface="ＭＳ Ｐゴシック" charset="0"/>
              </a:rPr>
              <a:t>Identification tips: a small but good-sized black bird…larger than a sparrow but smaller than a crow</a:t>
            </a:r>
          </a:p>
          <a:p>
            <a:pPr lvl="1" eaLnBrk="1" hangingPunct="1">
              <a:buFontTx/>
              <a:buChar char="•"/>
            </a:pPr>
            <a:r>
              <a:rPr lang="en-US" dirty="0">
                <a:latin typeface="Times New Roman" charset="0"/>
                <a:ea typeface="ＭＳ Ｐゴシック" charset="0"/>
                <a:cs typeface="ＭＳ Ｐゴシック" charset="0"/>
              </a:rPr>
              <a:t> Short, square-tipped tail.</a:t>
            </a:r>
          </a:p>
          <a:p>
            <a:pPr lvl="1" eaLnBrk="1" hangingPunct="1">
              <a:buFontTx/>
              <a:buChar char="•"/>
            </a:pPr>
            <a:r>
              <a:rPr lang="en-US" dirty="0">
                <a:latin typeface="Times New Roman" charset="0"/>
                <a:ea typeface="ＭＳ Ｐゴシック" charset="0"/>
                <a:cs typeface="ＭＳ Ｐゴシック" charset="0"/>
              </a:rPr>
              <a:t> Pointed, triangular wings.</a:t>
            </a:r>
          </a:p>
          <a:p>
            <a:pPr lvl="1" eaLnBrk="1" hangingPunct="1">
              <a:buFontTx/>
              <a:buChar char="•"/>
            </a:pPr>
            <a:r>
              <a:rPr lang="en-US" dirty="0">
                <a:latin typeface="Times New Roman" charset="0"/>
                <a:ea typeface="ＭＳ Ｐゴシック" charset="0"/>
                <a:cs typeface="ＭＳ Ｐゴシック" charset="0"/>
              </a:rPr>
              <a:t> Long pointed bill, yellow in breeding season.</a:t>
            </a:r>
          </a:p>
          <a:p>
            <a:pPr lvl="1" eaLnBrk="1" hangingPunct="1">
              <a:buFontTx/>
              <a:buChar char="•"/>
            </a:pPr>
            <a:r>
              <a:rPr lang="en-US" dirty="0">
                <a:latin typeface="Times New Roman" charset="0"/>
                <a:ea typeface="ＭＳ Ｐゴシック" charset="0"/>
                <a:cs typeface="ＭＳ Ｐゴシック" charset="0"/>
              </a:rPr>
              <a:t> Shimmering green and purple feathers in spring.</a:t>
            </a:r>
          </a:p>
          <a:p>
            <a:pPr lvl="1" eaLnBrk="1" hangingPunct="1">
              <a:buFontTx/>
              <a:buChar char="•"/>
            </a:pP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Starlike</a:t>
            </a:r>
            <a:r>
              <a:rPr lang="en-US" dirty="0">
                <a:latin typeface="Times New Roman" charset="0"/>
                <a:ea typeface="ＭＳ Ｐゴシック" charset="0"/>
                <a:cs typeface="ＭＳ Ｐゴシック" charset="0"/>
              </a:rPr>
              <a:t> pattern on back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a:t>
            </a:r>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Migrating </a:t>
            </a:r>
            <a:r>
              <a:rPr lang="en-US" dirty="0">
                <a:latin typeface="Times New Roman" charset="0"/>
                <a:ea typeface="ＭＳ Ｐゴシック" charset="0"/>
                <a:cs typeface="ＭＳ Ｐゴシック" charset="0"/>
              </a:rPr>
              <a:t>flocks of European Starlings consisting of 100,000 birds are not uncommon. They nest in cavities (holes in trees, buildings, and nest boxes) and might destroy eggs and kill nestlings of native birds (like bluebirds and woodpeckers) to use their nesting sites.  </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Rattles </a:t>
            </a:r>
            <a:r>
              <a:rPr lang="en-US" dirty="0">
                <a:latin typeface="Times New Roman" charset="0"/>
                <a:ea typeface="ＭＳ Ｐゴシック" charset="0"/>
                <a:cs typeface="ＭＳ Ｐゴシック" charset="0"/>
              </a:rPr>
              <a:t>and whistled notes; imitates the sounds of other birds and animals including humans.  Amazing vocalist and mimic.  </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Cities, towns, suburbs, and </a:t>
            </a:r>
            <a:r>
              <a:rPr lang="en-US" dirty="0" smtClean="0">
                <a:latin typeface="Times New Roman" charset="0"/>
                <a:ea typeface="ＭＳ Ｐゴシック" charset="0"/>
                <a:cs typeface="ＭＳ Ｐゴシック" charset="0"/>
              </a:rPr>
              <a:t>farmland.</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Berries, insects and other invertebrates, fruits, grains, seeds, and </a:t>
            </a:r>
            <a:r>
              <a:rPr lang="en-US" dirty="0" smtClean="0">
                <a:latin typeface="Times New Roman" charset="0"/>
                <a:ea typeface="ＭＳ Ｐゴシック" charset="0"/>
                <a:cs typeface="ＭＳ Ｐゴシック" charset="0"/>
              </a:rPr>
              <a:t>garbage.</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p>
          <a:p>
            <a:pPr eaLnBrk="1" hangingPunct="1"/>
            <a:r>
              <a:rPr lang="en-US" dirty="0" smtClean="0">
                <a:latin typeface="Times New Roman" charset="0"/>
                <a:ea typeface="ＭＳ Ｐゴシック" charset="0"/>
                <a:cs typeface="ＭＳ Ｐゴシック" charset="0"/>
              </a:rPr>
              <a:t>The </a:t>
            </a:r>
            <a:r>
              <a:rPr lang="en-US" dirty="0">
                <a:latin typeface="Times New Roman" charset="0"/>
                <a:ea typeface="ＭＳ Ｐゴシック" charset="0"/>
                <a:cs typeface="ＭＳ Ｐゴシック" charset="0"/>
              </a:rPr>
              <a:t>European Starling is not native to North America. In 1890-1892, a group that wanted </a:t>
            </a:r>
            <a:r>
              <a:rPr lang="en-US" dirty="0" smtClean="0">
                <a:latin typeface="Times New Roman" charset="0"/>
                <a:ea typeface="ＭＳ Ｐゴシック" charset="0"/>
                <a:cs typeface="ＭＳ Ｐゴシック" charset="0"/>
              </a:rPr>
              <a:t>to bring </a:t>
            </a:r>
            <a:r>
              <a:rPr lang="en-US" dirty="0">
                <a:latin typeface="Times New Roman" charset="0"/>
                <a:ea typeface="ＭＳ Ｐゴシック" charset="0"/>
                <a:cs typeface="ＭＳ Ｐゴシック" charset="0"/>
              </a:rPr>
              <a:t>all the birds mentioned in </a:t>
            </a:r>
            <a:r>
              <a:rPr lang="en-US" dirty="0" err="1" smtClean="0">
                <a:latin typeface="Times New Roman" charset="0"/>
                <a:ea typeface="ＭＳ Ｐゴシック" charset="0"/>
                <a:cs typeface="ＭＳ Ｐゴシック" charset="0"/>
              </a:rPr>
              <a:t>Shakepeare’s</a:t>
            </a:r>
            <a:r>
              <a:rPr lang="en-US" dirty="0" smtClean="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works to North America </a:t>
            </a:r>
            <a:r>
              <a:rPr lang="en-US" dirty="0" smtClean="0">
                <a:latin typeface="Times New Roman" charset="0"/>
                <a:ea typeface="ＭＳ Ｐゴシック" charset="0"/>
                <a:cs typeface="ＭＳ Ｐゴシック" charset="0"/>
              </a:rPr>
              <a:t>released </a:t>
            </a:r>
            <a:r>
              <a:rPr lang="en-US" dirty="0">
                <a:latin typeface="Times New Roman" charset="0"/>
                <a:ea typeface="ＭＳ Ｐゴシック" charset="0"/>
                <a:cs typeface="ＭＳ Ｐゴシック" charset="0"/>
              </a:rPr>
              <a:t>100  birds in Central Park and now there </a:t>
            </a:r>
            <a:r>
              <a:rPr lang="en-US" dirty="0" smtClean="0">
                <a:latin typeface="Times New Roman" charset="0"/>
                <a:ea typeface="ＭＳ Ｐゴシック" charset="0"/>
                <a:cs typeface="ＭＳ Ｐゴシック" charset="0"/>
              </a:rPr>
              <a:t>are </a:t>
            </a:r>
            <a:r>
              <a:rPr lang="en-US" dirty="0">
                <a:latin typeface="Times New Roman" charset="0"/>
                <a:ea typeface="ＭＳ Ｐゴシック" charset="0"/>
                <a:cs typeface="ＭＳ Ｐゴシック" charset="0"/>
              </a:rPr>
              <a:t>more than 200 million European Starlings in North America!   </a:t>
            </a: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050954F-AD05-5341-A874-CA5FB3983BEA}" type="slidenum">
              <a:rPr lang="en-US" sz="1200"/>
              <a:pPr eaLnBrk="1" hangingPunct="1"/>
              <a:t>9</a:t>
            </a:fld>
            <a:endParaRPr lang="en-US" sz="12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eaLnBrk="1" hangingPunct="1"/>
            <a:r>
              <a:rPr lang="en-US" dirty="0">
                <a:latin typeface="Times New Roman" charset="0"/>
                <a:ea typeface="ＭＳ Ｐゴシック" charset="0"/>
                <a:cs typeface="ＭＳ Ｐゴシック" charset="0"/>
              </a:rPr>
              <a:t>American Robin</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Identification tips: larger than a sparrow, smaller than a crow, with dark back and reddish breast</a:t>
            </a:r>
          </a:p>
          <a:p>
            <a:pPr lvl="1" eaLnBrk="1" hangingPunct="1">
              <a:buFontTx/>
              <a:buChar char="•"/>
            </a:pPr>
            <a:r>
              <a:rPr lang="en-US" dirty="0">
                <a:latin typeface="Times New Roman" charset="0"/>
                <a:ea typeface="ＭＳ Ｐゴシック" charset="0"/>
                <a:cs typeface="ＭＳ Ｐゴシック" charset="0"/>
              </a:rPr>
              <a:t> Back and wings gray.</a:t>
            </a:r>
          </a:p>
          <a:p>
            <a:pPr lvl="1" eaLnBrk="1" hangingPunct="1">
              <a:buFontTx/>
              <a:buChar char="•"/>
            </a:pPr>
            <a:r>
              <a:rPr lang="en-US" dirty="0">
                <a:latin typeface="Times New Roman" charset="0"/>
                <a:ea typeface="ＭＳ Ｐゴシック" charset="0"/>
                <a:cs typeface="ＭＳ Ｐゴシック" charset="0"/>
              </a:rPr>
              <a:t> </a:t>
            </a:r>
            <a:r>
              <a:rPr lang="en-US" dirty="0" err="1">
                <a:latin typeface="Times New Roman" charset="0"/>
                <a:ea typeface="ＭＳ Ｐゴシック" charset="0"/>
                <a:cs typeface="ＭＳ Ｐゴシック" charset="0"/>
              </a:rPr>
              <a:t>Underparts</a:t>
            </a:r>
            <a:r>
              <a:rPr lang="en-US" dirty="0">
                <a:latin typeface="Times New Roman" charset="0"/>
                <a:ea typeface="ＭＳ Ｐゴシック" charset="0"/>
                <a:cs typeface="ＭＳ Ｐゴシック" charset="0"/>
              </a:rPr>
              <a:t> red.</a:t>
            </a:r>
          </a:p>
          <a:p>
            <a:pPr lvl="1" eaLnBrk="1" hangingPunct="1">
              <a:buFontTx/>
              <a:buChar char="•"/>
            </a:pPr>
            <a:r>
              <a:rPr lang="en-US" dirty="0">
                <a:latin typeface="Times New Roman" charset="0"/>
                <a:ea typeface="ＭＳ Ｐゴシック" charset="0"/>
                <a:cs typeface="ＭＳ Ｐゴシック" charset="0"/>
              </a:rPr>
              <a:t> Dark head with white eye crescents.</a:t>
            </a:r>
          </a:p>
          <a:p>
            <a:pPr lvl="1" eaLnBrk="1" hangingPunct="1">
              <a:buFontTx/>
              <a:buChar char="•"/>
            </a:pPr>
            <a:r>
              <a:rPr lang="en-US">
                <a:latin typeface="Times New Roman" charset="0"/>
                <a:ea typeface="ＭＳ Ｐゴシック" charset="0"/>
                <a:cs typeface="ＭＳ Ｐゴシック" charset="0"/>
              </a:rPr>
              <a:t> </a:t>
            </a:r>
            <a:r>
              <a:rPr lang="en-US" smtClean="0"/>
              <a:t>Compared with males, females have paler heads that contrast less with the gray back.</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facts:</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Hundreds of thousands of American Robins can gather in a single winter roost. In summer, females sleep on the nests and males congregate in roosts. As young robins become independent, they join the males in the roost. Female adults go to the roosts only after they have finished nesting.</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Sound: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Song is a musical whistled, "cheerily, cheer up, cheer up, cheerily, cheer up." Call is a sharp "</a:t>
            </a:r>
            <a:r>
              <a:rPr lang="en-US" dirty="0" err="1">
                <a:latin typeface="Times New Roman" charset="0"/>
                <a:ea typeface="ＭＳ Ｐゴシック" charset="0"/>
                <a:cs typeface="ＭＳ Ｐゴシック" charset="0"/>
              </a:rPr>
              <a:t>chup</a:t>
            </a:r>
            <a:r>
              <a:rPr lang="en-US" dirty="0">
                <a:latin typeface="Times New Roman" charset="0"/>
                <a:ea typeface="ＭＳ Ｐゴシック" charset="0"/>
                <a:cs typeface="ＭＳ Ｐゴシック" charset="0"/>
              </a:rPr>
              <a:t>.</a:t>
            </a:r>
            <a:r>
              <a:rPr lang="ja-JP" altLang="en-US" dirty="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Habitat:</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Cities, towns, suburbs; gardens, parks, woodlands</a:t>
            </a:r>
          </a:p>
          <a:p>
            <a:pPr eaLnBrk="1" hangingPunct="1"/>
            <a:endParaRPr lang="en-US" dirty="0">
              <a:latin typeface="Times New Roman" charset="0"/>
              <a:ea typeface="ＭＳ Ｐゴシック" charset="0"/>
              <a:cs typeface="ＭＳ Ｐゴシック" charset="0"/>
            </a:endParaRPr>
          </a:p>
          <a:p>
            <a:pPr eaLnBrk="1" hangingPunct="1"/>
            <a:r>
              <a:rPr lang="en-US" dirty="0" smtClean="0">
                <a:latin typeface="Times New Roman" charset="0"/>
                <a:ea typeface="ＭＳ Ｐゴシック" charset="0"/>
                <a:cs typeface="ＭＳ Ｐゴシック" charset="0"/>
              </a:rPr>
              <a:t>Food:</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Earthworms and fruit. Robins eat different types of food depending on the time of year and time of day; they eat earthworms early in the day and more fruit later in the day. Because the robin forages largely on lawns, it is vulnerable to pesticide poisoning and their health can be an important indicator of chemical pollution.</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Did you know?</a:t>
            </a:r>
          </a:p>
          <a:p>
            <a:pPr eaLnBrk="1" hangingPunct="1"/>
            <a:r>
              <a:rPr lang="en-US" dirty="0" smtClean="0">
                <a:latin typeface="Times New Roman" charset="0"/>
                <a:ea typeface="ＭＳ Ｐゴシック" charset="0"/>
                <a:cs typeface="ＭＳ Ｐゴシック" charset="0"/>
              </a:rPr>
              <a:t>On </a:t>
            </a:r>
            <a:r>
              <a:rPr lang="en-US" dirty="0">
                <a:latin typeface="Times New Roman" charset="0"/>
                <a:ea typeface="ＭＳ Ｐゴシック" charset="0"/>
                <a:cs typeface="ＭＳ Ｐゴシック" charset="0"/>
              </a:rPr>
              <a:t>average only 40 percent of American Robin nests successfully produce young. Only 25 percent of those young survive to November.</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Only about half of the robins alive in any year will make it to the next, </a:t>
            </a:r>
            <a:r>
              <a:rPr lang="en-US" dirty="0" smtClean="0">
                <a:latin typeface="Times New Roman" charset="0"/>
                <a:ea typeface="ＭＳ Ｐゴシック" charset="0"/>
                <a:cs typeface="ＭＳ Ｐゴシック" charset="0"/>
              </a:rPr>
              <a:t>but </a:t>
            </a:r>
            <a:r>
              <a:rPr lang="en-US" dirty="0">
                <a:latin typeface="Times New Roman" charset="0"/>
                <a:ea typeface="ＭＳ Ｐゴシック" charset="0"/>
                <a:cs typeface="ＭＳ Ｐゴシック" charset="0"/>
              </a:rPr>
              <a:t>a lucky and smart robin can live to be 14 years old.</a:t>
            </a: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37F3347D-10C2-C54C-A880-56C3B848E2CC}" type="slidenum">
              <a:rPr lang="en-US" sz="1200"/>
              <a:pPr eaLnBrk="1" hangingPunct="1"/>
              <a:t>10</a:t>
            </a:fld>
            <a:endParaRPr lang="en-US" sz="12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imes New Roman" charset="0"/>
                <a:ea typeface="ＭＳ Ｐゴシック" charset="0"/>
                <a:cs typeface="ＭＳ Ｐゴシック" charset="0"/>
              </a:rPr>
              <a:t>Photo of Juvenile American Robin by CUBs participant Jennifer Rowe, Brevard, North Carolina</a:t>
            </a:r>
          </a:p>
          <a:p>
            <a:pPr eaLnBrk="1" hangingPunct="1"/>
            <a:r>
              <a:rPr lang="en-US" dirty="0">
                <a:latin typeface="Times New Roman" charset="0"/>
                <a:ea typeface="ＭＳ Ｐゴシック" charset="0"/>
                <a:cs typeface="ＭＳ Ｐゴシック" charset="0"/>
              </a:rPr>
              <a:t>Photo of nest on tire by Jeff Mills</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Identification </a:t>
            </a:r>
            <a:r>
              <a:rPr lang="en-US" dirty="0" smtClean="0">
                <a:latin typeface="Times New Roman" charset="0"/>
                <a:ea typeface="ＭＳ Ｐゴシック" charset="0"/>
                <a:cs typeface="ＭＳ Ｐゴシック" charset="0"/>
              </a:rPr>
              <a:t>tips: </a:t>
            </a:r>
            <a:r>
              <a:rPr lang="en-US" dirty="0">
                <a:latin typeface="Times New Roman" charset="0"/>
                <a:ea typeface="ＭＳ Ｐゴシック" charset="0"/>
                <a:cs typeface="ＭＳ Ｐゴシック" charset="0"/>
              </a:rPr>
              <a:t>look for baby robins in spring and maybe  in summer if parents are raising successive broods.   </a:t>
            </a:r>
          </a:p>
          <a:p>
            <a:pPr eaLnBrk="1" hangingPunct="1"/>
            <a:r>
              <a:rPr lang="en-US" dirty="0">
                <a:latin typeface="Times New Roman" charset="0"/>
                <a:ea typeface="ＭＳ Ｐゴシック" charset="0"/>
                <a:cs typeface="ＭＳ Ｐゴシック" charset="0"/>
              </a:rPr>
              <a:t>Juvenile looks somewhat similar to adult, but has black spotting on </a:t>
            </a:r>
            <a:r>
              <a:rPr lang="en-US" dirty="0" err="1">
                <a:latin typeface="Times New Roman" charset="0"/>
                <a:ea typeface="ＭＳ Ｐゴシック" charset="0"/>
                <a:cs typeface="ＭＳ Ｐゴシック" charset="0"/>
              </a:rPr>
              <a:t>underparts</a:t>
            </a:r>
            <a:r>
              <a:rPr lang="en-US" dirty="0">
                <a:latin typeface="Times New Roman" charset="0"/>
                <a:ea typeface="ＭＳ Ｐゴシック" charset="0"/>
                <a:cs typeface="ＭＳ Ｐゴシック" charset="0"/>
              </a:rPr>
              <a:t>, pale spotting on </a:t>
            </a:r>
            <a:r>
              <a:rPr lang="en-US" dirty="0" err="1">
                <a:latin typeface="Times New Roman" charset="0"/>
                <a:ea typeface="ＭＳ Ｐゴシック" charset="0"/>
                <a:cs typeface="ＭＳ Ｐゴシック" charset="0"/>
              </a:rPr>
              <a:t>upperparts</a:t>
            </a:r>
            <a:r>
              <a:rPr lang="en-US" dirty="0">
                <a:latin typeface="Times New Roman" charset="0"/>
                <a:ea typeface="ＭＳ Ｐゴシック" charset="0"/>
                <a:cs typeface="ＭＳ Ｐゴシック" charset="0"/>
              </a:rPr>
              <a:t>, white throat, and paler head. Younger babies look </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funny</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 with tufts of baby feathers on their head, yellow beak that looks too big for their head, and awkward attempts to fly.  </a:t>
            </a: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A robin nest is an open cup of grass and twigs held together with a thick layer of mud, lined with fine dry grass. Nest is usually relatively low in a tree on a firm branch with dense foliage, but can be placed from ground to treetop, on lights next to doorways, on top of tires on parked cars, and on flat surfaces. </a:t>
            </a:r>
            <a:endParaRPr lang="en-US" dirty="0" smtClean="0">
              <a:latin typeface="Times New Roman" charset="0"/>
              <a:ea typeface="ＭＳ Ｐゴシック" charset="0"/>
              <a:cs typeface="ＭＳ Ｐゴシック" charset="0"/>
            </a:endParaRPr>
          </a:p>
          <a:p>
            <a:pPr eaLnBrk="1" hangingPunct="1"/>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Cool </a:t>
            </a:r>
            <a:r>
              <a:rPr lang="en-US" dirty="0" smtClean="0">
                <a:latin typeface="Times New Roman" charset="0"/>
                <a:ea typeface="ＭＳ Ｐゴシック" charset="0"/>
                <a:cs typeface="ＭＳ Ｐゴシック" charset="0"/>
              </a:rPr>
              <a:t>facts:</a:t>
            </a:r>
            <a:endParaRPr lang="en-US" dirty="0">
              <a:latin typeface="Times New Roman" charset="0"/>
              <a:ea typeface="ＭＳ Ｐゴシック" charset="0"/>
              <a:cs typeface="ＭＳ Ｐゴシック" charset="0"/>
            </a:endParaRPr>
          </a:p>
          <a:p>
            <a:pPr eaLnBrk="1" hangingPunct="1"/>
            <a:r>
              <a:rPr lang="en-US" dirty="0">
                <a:latin typeface="Times New Roman" charset="0"/>
                <a:ea typeface="ＭＳ Ｐゴシック" charset="0"/>
                <a:cs typeface="ＭＳ Ｐゴシック" charset="0"/>
              </a:rPr>
              <a:t>Female does not usually remain on the nest at night after the first week</a:t>
            </a:r>
          </a:p>
          <a:p>
            <a:pPr eaLnBrk="1" hangingPunct="1"/>
            <a:r>
              <a:rPr lang="en-US" dirty="0">
                <a:latin typeface="Times New Roman" charset="0"/>
                <a:ea typeface="ＭＳ Ｐゴシック" charset="0"/>
                <a:cs typeface="ＭＳ Ｐゴシック" charset="0"/>
              </a:rPr>
              <a:t>Babies fledge, (leave the nest) when they are about thirteen days old.  They still can</a:t>
            </a:r>
            <a:r>
              <a:rPr lang="ja-JP" altLang="en-US"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t fly, and are vulnerable on the ground.  The parents follow them and feed them.  The fledglings spend 10-15 days in low cover, dependent on their parents for food.  By the time they are 4 weeks old the young can take care of themselves</a:t>
            </a:r>
            <a:r>
              <a:rPr lang="en-US" dirty="0" smtClean="0">
                <a:latin typeface="Times New Roman" charset="0"/>
                <a:ea typeface="ＭＳ Ｐゴシック" charset="0"/>
                <a:cs typeface="ＭＳ Ｐゴシック" charset="0"/>
              </a:rPr>
              <a:t>.</a:t>
            </a:r>
            <a:endParaRPr lang="en-US" dirty="0">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8ABD6877-8687-4A7B-A5F0-67E7563A383C}" type="datetime1">
              <a:rPr lang="en-US"/>
              <a:pPr/>
              <a:t>2/12/16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58C2F0-9D1F-48B7-B754-F16DD0612C3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75C1C4B-3E04-4828-A4F0-1275A5288744}" type="datetime1">
              <a:rPr lang="en-US"/>
              <a:pPr/>
              <a:t>2/12/16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A5C4074-8B9E-4B32-871E-673803146940}"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7BBF3C8-5CE4-4620-ACCB-332C9C250DDB}" type="datetime1">
              <a:rPr lang="en-US"/>
              <a:pPr/>
              <a:t>2/12/16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6FCB486-E2F2-4042-808E-D79DAABBB43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13290E-4F58-4CED-8E3B-2FC3CB1DC450}" type="datetime1">
              <a:rPr lang="en-US"/>
              <a:pPr/>
              <a:t>2/12/16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358E3C9-7FD2-46A2-B328-E954C96E8DCE}"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4A4344C0-190D-423A-8A8F-25376A32D571}" type="datetime1">
              <a:rPr lang="en-US"/>
              <a:pPr/>
              <a:t>2/12/16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D126E29-CF24-44B3-B625-70C0DC516C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3C96EA3B-93DF-42DE-8175-6EB148529CD3}" type="datetime1">
              <a:rPr lang="en-US"/>
              <a:pPr/>
              <a:t>2/12/16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9408BD3C-DCFB-4BFF-8027-8A27F2CDB1B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8A35041A-3C0B-4F96-8FD5-9FFEC96B0E7F}" type="datetime1">
              <a:rPr lang="en-US"/>
              <a:pPr/>
              <a:t>2/12/16</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391A31D2-9E9D-447B-8C67-6C4A29F3CE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8CF41527-220A-4217-A69F-99AD5F87093A}" type="datetime1">
              <a:rPr lang="en-US"/>
              <a:pPr/>
              <a:t>2/12/16</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3F1F74B-D5A6-4F1D-8D31-70D43404E8E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322F16A-0E04-4618-9C21-7506908EBF84}" type="datetime1">
              <a:rPr lang="en-US"/>
              <a:pPr/>
              <a:t>2/12/16</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CD2E48E-78AB-4ACF-BBAF-FB0E5561B37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028C527F-57DE-4DBF-A1AE-C7B31611FF8C}" type="datetime1">
              <a:rPr lang="en-US"/>
              <a:pPr/>
              <a:t>2/12/16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A43C284-FF9B-448C-8A41-7F5466076C5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ED16A07-2D29-47BD-90B4-FD4C8E3305A4}" type="datetime1">
              <a:rPr lang="en-US"/>
              <a:pPr/>
              <a:t>2/12/16</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DFCF2763-71A3-43CC-9450-B27B86CAA01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Times New Roman" pitchFamily="80" charset="0"/>
              </a:defRPr>
            </a:lvl1pPr>
          </a:lstStyle>
          <a:p>
            <a:fld id="{6803F9C1-9752-4459-9EF7-4986E43C2D4E}" type="datetime1">
              <a:rPr lang="en-US"/>
              <a:pPr/>
              <a:t>2/12/16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Times New Roman" pitchFamily="8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imes New Roman" pitchFamily="80" charset="0"/>
              </a:defRPr>
            </a:lvl1pPr>
          </a:lstStyle>
          <a:p>
            <a:fld id="{6B62BD7C-52C4-409B-A633-B3D0A2BACAD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b="1" kern="1200">
          <a:solidFill>
            <a:schemeClr val="tx2"/>
          </a:solidFill>
          <a:latin typeface="+mj-lt"/>
          <a:ea typeface="ＭＳ Ｐゴシック" pitchFamily="24" charset="-128"/>
          <a:cs typeface="ＭＳ Ｐゴシック" pitchFamily="24" charset="-128"/>
        </a:defRPr>
      </a:lvl1pPr>
      <a:lvl2pPr algn="ctr" defTabSz="457200" rtl="0" eaLnBrk="0" fontAlgn="base" hangingPunct="0">
        <a:spcBef>
          <a:spcPct val="0"/>
        </a:spcBef>
        <a:spcAft>
          <a:spcPct val="0"/>
        </a:spcAft>
        <a:defRPr sz="4400" b="1">
          <a:solidFill>
            <a:schemeClr val="tx2"/>
          </a:solidFill>
          <a:latin typeface="Arial" pitchFamily="24" charset="0"/>
          <a:ea typeface="ＭＳ Ｐゴシック" pitchFamily="24" charset="-128"/>
          <a:cs typeface="ＭＳ Ｐゴシック" pitchFamily="24" charset="-128"/>
        </a:defRPr>
      </a:lvl2pPr>
      <a:lvl3pPr algn="ctr" defTabSz="457200" rtl="0" eaLnBrk="0" fontAlgn="base" hangingPunct="0">
        <a:spcBef>
          <a:spcPct val="0"/>
        </a:spcBef>
        <a:spcAft>
          <a:spcPct val="0"/>
        </a:spcAft>
        <a:defRPr sz="4400" b="1">
          <a:solidFill>
            <a:schemeClr val="tx2"/>
          </a:solidFill>
          <a:latin typeface="Arial" pitchFamily="24" charset="0"/>
          <a:ea typeface="ＭＳ Ｐゴシック" pitchFamily="24" charset="-128"/>
          <a:cs typeface="ＭＳ Ｐゴシック" pitchFamily="24" charset="-128"/>
        </a:defRPr>
      </a:lvl3pPr>
      <a:lvl4pPr algn="ctr" defTabSz="457200" rtl="0" eaLnBrk="0" fontAlgn="base" hangingPunct="0">
        <a:spcBef>
          <a:spcPct val="0"/>
        </a:spcBef>
        <a:spcAft>
          <a:spcPct val="0"/>
        </a:spcAft>
        <a:defRPr sz="4400" b="1">
          <a:solidFill>
            <a:schemeClr val="tx2"/>
          </a:solidFill>
          <a:latin typeface="Arial" pitchFamily="24" charset="0"/>
          <a:ea typeface="ＭＳ Ｐゴシック" pitchFamily="24" charset="-128"/>
          <a:cs typeface="ＭＳ Ｐゴシック" pitchFamily="24" charset="-128"/>
        </a:defRPr>
      </a:lvl4pPr>
      <a:lvl5pPr algn="ctr" defTabSz="457200" rtl="0" eaLnBrk="0" fontAlgn="base" hangingPunct="0">
        <a:spcBef>
          <a:spcPct val="0"/>
        </a:spcBef>
        <a:spcAft>
          <a:spcPct val="0"/>
        </a:spcAft>
        <a:defRPr sz="4400" b="1">
          <a:solidFill>
            <a:schemeClr val="tx2"/>
          </a:solidFill>
          <a:latin typeface="Arial" pitchFamily="24" charset="0"/>
          <a:ea typeface="ＭＳ Ｐゴシック" pitchFamily="24" charset="-128"/>
          <a:cs typeface="ＭＳ Ｐゴシック" pitchFamily="24" charset="-128"/>
        </a:defRPr>
      </a:lvl5pPr>
      <a:lvl6pPr marL="4572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6pPr>
      <a:lvl7pPr marL="9144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7pPr>
      <a:lvl8pPr marL="13716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8pPr>
      <a:lvl9pPr marL="1828800" algn="ctr" defTabSz="457200" rtl="0" fontAlgn="base">
        <a:spcBef>
          <a:spcPct val="0"/>
        </a:spcBef>
        <a:spcAft>
          <a:spcPct val="0"/>
        </a:spcAft>
        <a:defRPr sz="4400">
          <a:solidFill>
            <a:schemeClr val="tx1"/>
          </a:solidFill>
          <a:latin typeface="Calibri" pitchFamily="24" charset="0"/>
          <a:ea typeface="ＭＳ Ｐゴシック" pitchFamily="24" charset="-128"/>
          <a:cs typeface="ＭＳ Ｐゴシック" pitchFamily="24" charset="-128"/>
        </a:defRPr>
      </a:lvl9pPr>
    </p:titleStyle>
    <p:bodyStyle>
      <a:lvl1pPr marL="342900" indent="-342900" algn="l" defTabSz="457200" rtl="0" eaLnBrk="0" fontAlgn="base" hangingPunct="0">
        <a:spcBef>
          <a:spcPct val="20000"/>
        </a:spcBef>
        <a:spcAft>
          <a:spcPct val="0"/>
        </a:spcAft>
        <a:buClr>
          <a:schemeClr val="accent2"/>
        </a:buClr>
        <a:buFont typeface="Arial" charset="0"/>
        <a:buChar char="•"/>
        <a:defRPr sz="3200" kern="1200">
          <a:solidFill>
            <a:schemeClr val="tx1"/>
          </a:solidFill>
          <a:latin typeface="Times New Roman"/>
          <a:ea typeface="ＭＳ Ｐゴシック" pitchFamily="24" charset="-128"/>
          <a:cs typeface="Times New Roman"/>
        </a:defRPr>
      </a:lvl1pPr>
      <a:lvl2pPr marL="742950" indent="-285750" algn="l" defTabSz="457200" rtl="0" eaLnBrk="0" fontAlgn="base" hangingPunct="0">
        <a:spcBef>
          <a:spcPct val="20000"/>
        </a:spcBef>
        <a:spcAft>
          <a:spcPct val="0"/>
        </a:spcAft>
        <a:buClr>
          <a:schemeClr val="accent2"/>
        </a:buClr>
        <a:buFont typeface="Arial" charset="0"/>
        <a:buChar char="–"/>
        <a:defRPr sz="2800" kern="1200">
          <a:solidFill>
            <a:schemeClr val="tx1"/>
          </a:solidFill>
          <a:latin typeface="Times New Roman"/>
          <a:ea typeface="ＭＳ Ｐゴシック" pitchFamily="24" charset="-128"/>
          <a:cs typeface="Times New Roman"/>
        </a:defRPr>
      </a:lvl2pPr>
      <a:lvl3pPr marL="1143000" indent="-228600" algn="l" defTabSz="457200" rtl="0" eaLnBrk="0" fontAlgn="base" hangingPunct="0">
        <a:spcBef>
          <a:spcPct val="20000"/>
        </a:spcBef>
        <a:spcAft>
          <a:spcPct val="0"/>
        </a:spcAft>
        <a:buClr>
          <a:schemeClr val="accent2"/>
        </a:buClr>
        <a:buFont typeface="Arial" charset="0"/>
        <a:buChar char="•"/>
        <a:defRPr sz="2400" kern="1200">
          <a:solidFill>
            <a:schemeClr val="tx1"/>
          </a:solidFill>
          <a:latin typeface="Times New Roman"/>
          <a:ea typeface="ＭＳ Ｐゴシック" pitchFamily="24" charset="-128"/>
          <a:cs typeface="Times New Roman"/>
        </a:defRPr>
      </a:lvl3pPr>
      <a:lvl4pPr marL="1600200" indent="-228600" algn="l" defTabSz="457200" rtl="0" eaLnBrk="0" fontAlgn="base" hangingPunct="0">
        <a:spcBef>
          <a:spcPct val="20000"/>
        </a:spcBef>
        <a:spcAft>
          <a:spcPct val="0"/>
        </a:spcAft>
        <a:buClr>
          <a:schemeClr val="accent2"/>
        </a:buClr>
        <a:buFont typeface="Arial" charset="0"/>
        <a:buChar char="–"/>
        <a:defRPr sz="2000" kern="1200">
          <a:solidFill>
            <a:schemeClr val="tx1"/>
          </a:solidFill>
          <a:latin typeface="Times New Roman"/>
          <a:ea typeface="ＭＳ Ｐゴシック" pitchFamily="24" charset="-128"/>
          <a:cs typeface="Times New Roman"/>
        </a:defRPr>
      </a:lvl4pPr>
      <a:lvl5pPr marL="2057400" indent="-228600" algn="l" defTabSz="457200" rtl="0" eaLnBrk="0" fontAlgn="base" hangingPunct="0">
        <a:spcBef>
          <a:spcPct val="20000"/>
        </a:spcBef>
        <a:spcAft>
          <a:spcPct val="0"/>
        </a:spcAft>
        <a:buClr>
          <a:schemeClr val="accent2"/>
        </a:buClr>
        <a:buFont typeface="Arial" charset="0"/>
        <a:buChar char="»"/>
        <a:defRPr sz="2000" kern="1200">
          <a:solidFill>
            <a:schemeClr val="tx1"/>
          </a:solidFill>
          <a:latin typeface="Times New Roman"/>
          <a:ea typeface="ＭＳ Ｐゴシック" pitchFamily="24" charset="-128"/>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3.emf"/><Relationship Id="rId6"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emf"/><Relationship Id="rId6"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3.emf"/><Relationship Id="rId7" Type="http://schemas.openxmlformats.org/officeDocument/2006/relationships/image" Target="../media/image4.png"/><Relationship Id="rId8" Type="http://schemas.openxmlformats.org/officeDocument/2006/relationships/image" Target="../media/image8.jpe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3.emf"/><Relationship Id="rId5"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3.emf"/><Relationship Id="rId5"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CLO CitSci for PPT.eps"/>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238375" y="4343400"/>
            <a:ext cx="4699000" cy="1230313"/>
          </a:xfrm>
          <a:prstGeom prst="rect">
            <a:avLst/>
          </a:prstGeom>
          <a:noFill/>
          <a:ln w="9525">
            <a:noFill/>
            <a:miter lim="800000"/>
            <a:headEnd/>
            <a:tailEnd/>
          </a:ln>
        </p:spPr>
      </p:pic>
      <p:sp>
        <p:nvSpPr>
          <p:cNvPr id="14339" name="Title 3"/>
          <p:cNvSpPr>
            <a:spLocks noGrp="1"/>
          </p:cNvSpPr>
          <p:nvPr>
            <p:ph type="ctrTitle"/>
          </p:nvPr>
        </p:nvSpPr>
        <p:spPr>
          <a:xfrm>
            <a:off x="533400" y="2160587"/>
            <a:ext cx="7772400" cy="963613"/>
          </a:xfrm>
        </p:spPr>
        <p:txBody>
          <a:bodyPr/>
          <a:lstStyle/>
          <a:p>
            <a:pPr eaLnBrk="1" hangingPunct="1"/>
            <a:r>
              <a:rPr lang="en-US" dirty="0" smtClean="0">
                <a:ea typeface="ＭＳ Ｐゴシック" pitchFamily="80" charset="-128"/>
              </a:rPr>
              <a:t>Celebrate Urban Birds</a:t>
            </a:r>
            <a:br>
              <a:rPr lang="en-US" dirty="0" smtClean="0">
                <a:ea typeface="ＭＳ Ｐゴシック" pitchFamily="80" charset="-128"/>
              </a:rPr>
            </a:br>
            <a:r>
              <a:rPr lang="en-US" sz="4000" dirty="0" smtClean="0">
                <a:ea typeface="ＭＳ Ｐゴシック" pitchFamily="80" charset="-128"/>
              </a:rPr>
              <a:t>Focal Species</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762000"/>
            <a:ext cx="8229600" cy="1143000"/>
          </a:xfrm>
        </p:spPr>
        <p:txBody>
          <a:bodyPr/>
          <a:lstStyle/>
          <a:p>
            <a:pPr eaLnBrk="1" hangingPunct="1"/>
            <a:r>
              <a:rPr lang="en-US" dirty="0">
                <a:solidFill>
                  <a:srgbClr val="00467F"/>
                </a:solidFill>
                <a:latin typeface="Arial" charset="0"/>
                <a:ea typeface="ＭＳ Ｐゴシック" charset="0"/>
                <a:cs typeface="ＭＳ Ｐゴシック" charset="0"/>
              </a:rPr>
              <a:t>American Robin</a:t>
            </a:r>
            <a:br>
              <a:rPr lang="en-US" dirty="0">
                <a:solidFill>
                  <a:srgbClr val="00467F"/>
                </a:solidFill>
                <a:latin typeface="Arial" charset="0"/>
                <a:ea typeface="ＭＳ Ｐゴシック" charset="0"/>
                <a:cs typeface="ＭＳ Ｐゴシック" charset="0"/>
              </a:rPr>
            </a:br>
            <a:r>
              <a:rPr lang="en-US" sz="2800" dirty="0">
                <a:solidFill>
                  <a:srgbClr val="00467F"/>
                </a:solidFill>
                <a:latin typeface="Arial" charset="0"/>
                <a:ea typeface="ＭＳ Ｐゴシック" charset="0"/>
                <a:cs typeface="ＭＳ Ｐゴシック" charset="0"/>
              </a:rPr>
              <a:t>(nest and juvenile)</a:t>
            </a:r>
          </a:p>
        </p:txBody>
      </p:sp>
      <p:sp>
        <p:nvSpPr>
          <p:cNvPr id="24579" name="Rectangle 3"/>
          <p:cNvSpPr>
            <a:spLocks noChangeArrowheads="1"/>
          </p:cNvSpPr>
          <p:nvPr/>
        </p:nvSpPr>
        <p:spPr bwMode="auto">
          <a:xfrm>
            <a:off x="4627563" y="3209925"/>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solidFill>
                <a:srgbClr val="00467F"/>
              </a:solidFill>
            </a:endParaRPr>
          </a:p>
        </p:txBody>
      </p:sp>
      <p:sp>
        <p:nvSpPr>
          <p:cNvPr id="24580" name="Rectangle 6"/>
          <p:cNvSpPr>
            <a:spLocks noChangeArrowheads="1"/>
          </p:cNvSpPr>
          <p:nvPr/>
        </p:nvSpPr>
        <p:spPr bwMode="auto">
          <a:xfrm>
            <a:off x="4627563" y="7248525"/>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600" b="1">
              <a:solidFill>
                <a:srgbClr val="00467F"/>
              </a:solidFill>
            </a:endParaRPr>
          </a:p>
          <a:p>
            <a:pPr eaLnBrk="0" hangingPunct="0"/>
            <a:endParaRPr lang="en-US">
              <a:solidFill>
                <a:srgbClr val="00467F"/>
              </a:solidFill>
            </a:endParaRPr>
          </a:p>
        </p:txBody>
      </p:sp>
      <p:pic>
        <p:nvPicPr>
          <p:cNvPr id="24581" name="Picture 5" descr="grump.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3581400" y="2667000"/>
            <a:ext cx="508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image_preview.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09600" y="2171700"/>
            <a:ext cx="4343400"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9" name="Picture 21" descr="CL_logo_RGB_inv.emf"/>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10" name="Picture 18" descr="Citizen Science.eps"/>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1770434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3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838200"/>
            <a:ext cx="8229600" cy="1143000"/>
          </a:xfrm>
        </p:spPr>
        <p:txBody>
          <a:bodyPr/>
          <a:lstStyle/>
          <a:p>
            <a:pPr eaLnBrk="1" hangingPunct="1"/>
            <a:r>
              <a:rPr lang="en-US" dirty="0" smtClean="0">
                <a:solidFill>
                  <a:srgbClr val="00467F"/>
                </a:solidFill>
                <a:latin typeface="Arial" charset="0"/>
                <a:ea typeface="ＭＳ Ｐゴシック" charset="0"/>
                <a:cs typeface="ＭＳ Ｐゴシック" charset="0"/>
              </a:rPr>
              <a:t>Mallard</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Pato</a:t>
            </a:r>
            <a:r>
              <a:rPr lang="en-US" sz="2800" dirty="0" smtClean="0">
                <a:solidFill>
                  <a:srgbClr val="000000"/>
                </a:solidFill>
                <a:latin typeface="Arial" charset="0"/>
                <a:ea typeface="ＭＳ Ｐゴシック" charset="0"/>
                <a:cs typeface="ＭＳ Ｐゴシック" charset="0"/>
              </a:rPr>
              <a:t> de Collar</a:t>
            </a:r>
            <a:endParaRPr lang="en-US" sz="2800" dirty="0">
              <a:solidFill>
                <a:srgbClr val="000000"/>
              </a:solidFill>
              <a:latin typeface="Arial" charset="0"/>
              <a:ea typeface="ＭＳ Ｐゴシック" charset="0"/>
              <a:cs typeface="ＭＳ Ｐゴシック" charset="0"/>
            </a:endParaRPr>
          </a:p>
        </p:txBody>
      </p:sp>
      <p:sp>
        <p:nvSpPr>
          <p:cNvPr id="26627" name="Rectangle 3"/>
          <p:cNvSpPr>
            <a:spLocks noChangeArrowheads="1"/>
          </p:cNvSpPr>
          <p:nvPr/>
        </p:nvSpPr>
        <p:spPr bwMode="auto">
          <a:xfrm>
            <a:off x="3433763" y="33543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26628" name="Picture 5" descr="MallardPai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33600" y="2438400"/>
            <a:ext cx="5486400" cy="315436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6629" name="Text Box 6"/>
          <p:cNvSpPr txBox="1">
            <a:spLocks noChangeArrowheads="1"/>
          </p:cNvSpPr>
          <p:nvPr/>
        </p:nvSpPr>
        <p:spPr bwMode="auto">
          <a:xfrm>
            <a:off x="6400800" y="57150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Deanna Taylor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979508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6146">
                                            <p:txEl>
                                              <p:pRg st="0" end="0"/>
                                            </p:txEl>
                                          </p:spTgt>
                                        </p:tgtEl>
                                        <p:attrNameLst>
                                          <p:attrName>style.visibility</p:attrName>
                                        </p:attrNameLst>
                                      </p:cBhvr>
                                      <p:to>
                                        <p:strVal val="visible"/>
                                      </p:to>
                                    </p:set>
                                    <p:anim calcmode="lin" valueType="num">
                                      <p:cBhvr additive="base">
                                        <p:cTn id="7" dur="300" fill="hold"/>
                                        <p:tgtEl>
                                          <p:spTgt spid="614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614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740305" y="6858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House </a:t>
            </a:r>
            <a:r>
              <a:rPr lang="en-US" dirty="0" smtClean="0">
                <a:solidFill>
                  <a:srgbClr val="00467F"/>
                </a:solidFill>
                <a:latin typeface="Arial" charset="0"/>
                <a:ea typeface="ＭＳ Ｐゴシック" charset="0"/>
                <a:cs typeface="ＭＳ Ｐゴシック" charset="0"/>
              </a:rPr>
              <a:t>Finch</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Pinzón</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Mexicano</a:t>
            </a:r>
            <a:endParaRPr lang="en-US" sz="2800" dirty="0">
              <a:solidFill>
                <a:srgbClr val="000000"/>
              </a:solidFill>
              <a:latin typeface="Arial" charset="0"/>
              <a:ea typeface="ＭＳ Ｐゴシック" charset="0"/>
              <a:cs typeface="ＭＳ Ｐゴシック" charset="0"/>
            </a:endParaRPr>
          </a:p>
        </p:txBody>
      </p:sp>
      <p:pic>
        <p:nvPicPr>
          <p:cNvPr id="28676" name="Picture 5" descr="HouseFinchMale"/>
          <p:cNvPicPr>
            <a:picLocks noChangeAspect="1" noChangeArrowheads="1"/>
          </p:cNvPicPr>
          <p:nvPr/>
        </p:nvPicPr>
        <p:blipFill rotWithShape="1">
          <a:blip r:embed="rId3">
            <a:extLst>
              <a:ext uri="{28A0092B-C50C-407E-A947-70E740481C1C}">
                <a14:useLocalDpi xmlns:a14="http://schemas.microsoft.com/office/drawing/2010/main"/>
              </a:ext>
            </a:extLst>
          </a:blip>
          <a:srcRect t="6471" b="12401"/>
          <a:stretch/>
        </p:blipFill>
        <p:spPr bwMode="auto">
          <a:xfrm>
            <a:off x="2661356" y="2057400"/>
            <a:ext cx="4071938" cy="420379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8677" name="Text Box 6"/>
          <p:cNvSpPr txBox="1">
            <a:spLocks noChangeArrowheads="1"/>
          </p:cNvSpPr>
          <p:nvPr/>
        </p:nvSpPr>
        <p:spPr bwMode="auto">
          <a:xfrm>
            <a:off x="5861756" y="6397978"/>
            <a:ext cx="281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Tiny Gehrke</a:t>
            </a:r>
            <a:r>
              <a:rPr lang="en-US">
                <a:solidFill>
                  <a:srgbClr val="00467F"/>
                </a:solidFill>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
        <p:nvSpPr>
          <p:cNvPr id="10" name="Rectangle 5"/>
          <p:cNvSpPr>
            <a:spLocks noChangeArrowheads="1"/>
          </p:cNvSpPr>
          <p:nvPr/>
        </p:nvSpPr>
        <p:spPr bwMode="auto">
          <a:xfrm>
            <a:off x="7295268" y="6108795"/>
            <a:ext cx="13858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467F"/>
                </a:solidFill>
                <a:latin typeface="Arial" charset="0"/>
              </a:rPr>
              <a:t>by Tiny </a:t>
            </a:r>
            <a:r>
              <a:rPr lang="en-US" sz="1400" dirty="0" err="1">
                <a:solidFill>
                  <a:srgbClr val="00467F"/>
                </a:solidFill>
                <a:latin typeface="Arial" charset="0"/>
              </a:rPr>
              <a:t>Gehrke</a:t>
            </a:r>
            <a:endParaRPr lang="en-US" sz="1400" dirty="0">
              <a:solidFill>
                <a:srgbClr val="00467F"/>
              </a:solidFill>
              <a:latin typeface="Arial" charset="0"/>
            </a:endParaRPr>
          </a:p>
        </p:txBody>
      </p:sp>
    </p:spTree>
    <p:extLst>
      <p:ext uri="{BB962C8B-B14F-4D97-AF65-F5344CB8AC3E}">
        <p14:creationId xmlns:p14="http://schemas.microsoft.com/office/powerpoint/2010/main" val="5130117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7170">
                                            <p:txEl>
                                              <p:pRg st="0" end="0"/>
                                            </p:txEl>
                                          </p:spTgt>
                                        </p:tgtEl>
                                        <p:attrNameLst>
                                          <p:attrName>style.visibility</p:attrName>
                                        </p:attrNameLst>
                                      </p:cBhvr>
                                      <p:to>
                                        <p:strVal val="visible"/>
                                      </p:to>
                                    </p:set>
                                    <p:anim calcmode="lin" valueType="num">
                                      <p:cBhvr additive="base">
                                        <p:cTn id="7" dur="300" fill="hold"/>
                                        <p:tgtEl>
                                          <p:spTgt spid="717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717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04800" y="846138"/>
            <a:ext cx="8229600" cy="1143000"/>
          </a:xfrm>
        </p:spPr>
        <p:txBody>
          <a:bodyPr/>
          <a:lstStyle/>
          <a:p>
            <a:pPr eaLnBrk="1" hangingPunct="1"/>
            <a:r>
              <a:rPr lang="en-US" dirty="0">
                <a:solidFill>
                  <a:srgbClr val="00467F"/>
                </a:solidFill>
                <a:latin typeface="Arial" charset="0"/>
                <a:ea typeface="ＭＳ Ｐゴシック" charset="0"/>
                <a:cs typeface="ＭＳ Ｐゴシック" charset="0"/>
              </a:rPr>
              <a:t>Mourning </a:t>
            </a:r>
            <a:r>
              <a:rPr lang="en-US" dirty="0" smtClean="0">
                <a:solidFill>
                  <a:srgbClr val="00467F"/>
                </a:solidFill>
                <a:latin typeface="Arial" charset="0"/>
                <a:ea typeface="ＭＳ Ｐゴシック" charset="0"/>
                <a:cs typeface="ＭＳ Ｐゴシック" charset="0"/>
              </a:rPr>
              <a:t>Dove</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Paloma</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Huilota</a:t>
            </a:r>
            <a:endParaRPr lang="en-US" sz="2800" dirty="0">
              <a:solidFill>
                <a:srgbClr val="000000"/>
              </a:solidFill>
              <a:latin typeface="Arial" charset="0"/>
              <a:ea typeface="ＭＳ Ｐゴシック" charset="0"/>
              <a:cs typeface="ＭＳ Ｐゴシック" charset="0"/>
            </a:endParaRPr>
          </a:p>
        </p:txBody>
      </p:sp>
      <p:sp>
        <p:nvSpPr>
          <p:cNvPr id="32771" name="Rectangle 3"/>
          <p:cNvSpPr>
            <a:spLocks noChangeArrowheads="1"/>
          </p:cNvSpPr>
          <p:nvPr/>
        </p:nvSpPr>
        <p:spPr bwMode="auto">
          <a:xfrm>
            <a:off x="3001963" y="35782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32772" name="Picture 5" descr="Mourning Dov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2133600"/>
            <a:ext cx="5486400" cy="329247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2773" name="Rectangle 6"/>
          <p:cNvSpPr>
            <a:spLocks noChangeArrowheads="1"/>
          </p:cNvSpPr>
          <p:nvPr/>
        </p:nvSpPr>
        <p:spPr bwMode="auto">
          <a:xfrm>
            <a:off x="6400800" y="5410200"/>
            <a:ext cx="1981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a:solidFill>
                  <a:srgbClr val="00467F"/>
                </a:solidFill>
                <a:latin typeface="Arial" charset="0"/>
              </a:rPr>
              <a:t>by Maria Corcacas</a:t>
            </a:r>
            <a:r>
              <a:rPr lang="en-US">
                <a:solidFill>
                  <a:srgbClr val="00467F"/>
                </a:solidFill>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338283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8194">
                                            <p:txEl>
                                              <p:pRg st="0" end="0"/>
                                            </p:txEl>
                                          </p:spTgt>
                                        </p:tgtEl>
                                        <p:attrNameLst>
                                          <p:attrName>style.visibility</p:attrName>
                                        </p:attrNameLst>
                                      </p:cBhvr>
                                      <p:to>
                                        <p:strVal val="visible"/>
                                      </p:to>
                                    </p:set>
                                    <p:anim calcmode="lin" valueType="num">
                                      <p:cBhvr additive="base">
                                        <p:cTn id="7" dur="300" fill="hold"/>
                                        <p:tgtEl>
                                          <p:spTgt spid="819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819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09600" y="533400"/>
            <a:ext cx="7772400" cy="944628"/>
          </a:xfrm>
        </p:spPr>
        <p:txBody>
          <a:bodyPr/>
          <a:lstStyle/>
          <a:p>
            <a:pPr eaLnBrk="1" hangingPunct="1"/>
            <a:r>
              <a:rPr lang="en-US" dirty="0">
                <a:solidFill>
                  <a:srgbClr val="00467F"/>
                </a:solidFill>
                <a:latin typeface="Arial" charset="0"/>
                <a:ea typeface="ＭＳ Ｐゴシック" charset="0"/>
                <a:cs typeface="ＭＳ Ｐゴシック" charset="0"/>
              </a:rPr>
              <a:t>Rock </a:t>
            </a:r>
            <a:r>
              <a:rPr lang="en-US" dirty="0" smtClean="0">
                <a:solidFill>
                  <a:srgbClr val="00467F"/>
                </a:solidFill>
                <a:latin typeface="Arial" charset="0"/>
                <a:ea typeface="ＭＳ Ｐゴシック" charset="0"/>
                <a:cs typeface="ＭＳ Ｐゴシック" charset="0"/>
              </a:rPr>
              <a:t>Pigeon</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Paloma</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Doméstica</a:t>
            </a:r>
            <a:endParaRPr lang="en-US" sz="2800" dirty="0">
              <a:solidFill>
                <a:srgbClr val="000000"/>
              </a:solidFill>
              <a:latin typeface="Arial" charset="0"/>
              <a:ea typeface="ＭＳ Ｐゴシック" charset="0"/>
              <a:cs typeface="ＭＳ Ｐゴシック" charset="0"/>
            </a:endParaRPr>
          </a:p>
        </p:txBody>
      </p:sp>
      <p:sp>
        <p:nvSpPr>
          <p:cNvPr id="34819" name="Rectangle 3"/>
          <p:cNvSpPr>
            <a:spLocks noChangeArrowheads="1"/>
          </p:cNvSpPr>
          <p:nvPr/>
        </p:nvSpPr>
        <p:spPr bwMode="auto">
          <a:xfrm>
            <a:off x="2519363" y="35528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34820" name="Picture 5" descr="RockPigeon"/>
          <p:cNvPicPr>
            <a:picLocks noChangeAspect="1" noChangeArrowheads="1"/>
          </p:cNvPicPr>
          <p:nvPr/>
        </p:nvPicPr>
        <p:blipFill rotWithShape="1">
          <a:blip r:embed="rId3">
            <a:extLst>
              <a:ext uri="{28A0092B-C50C-407E-A947-70E740481C1C}">
                <a14:useLocalDpi xmlns:a14="http://schemas.microsoft.com/office/drawing/2010/main"/>
              </a:ext>
            </a:extLst>
          </a:blip>
          <a:srcRect t="6554" b="2779"/>
          <a:stretch/>
        </p:blipFill>
        <p:spPr bwMode="auto">
          <a:xfrm>
            <a:off x="2743200" y="1578820"/>
            <a:ext cx="3657600" cy="497438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4821" name="Text Box 6"/>
          <p:cNvSpPr txBox="1">
            <a:spLocks noChangeArrowheads="1"/>
          </p:cNvSpPr>
          <p:nvPr/>
        </p:nvSpPr>
        <p:spPr bwMode="auto">
          <a:xfrm>
            <a:off x="6629400" y="6248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iStockPhoto</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20048032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9218">
                                            <p:txEl>
                                              <p:pRg st="0" end="0"/>
                                            </p:txEl>
                                          </p:spTgt>
                                        </p:tgtEl>
                                        <p:attrNameLst>
                                          <p:attrName>style.visibility</p:attrName>
                                        </p:attrNameLst>
                                      </p:cBhvr>
                                      <p:to>
                                        <p:strVal val="visible"/>
                                      </p:to>
                                    </p:set>
                                    <p:anim calcmode="lin" valueType="num">
                                      <p:cBhvr additive="base">
                                        <p:cTn id="7" dur="300" fill="hold"/>
                                        <p:tgtEl>
                                          <p:spTgt spid="921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921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533797"/>
            <a:ext cx="7772400" cy="1447800"/>
          </a:xfrm>
        </p:spPr>
        <p:txBody>
          <a:bodyPr/>
          <a:lstStyle/>
          <a:p>
            <a:pPr eaLnBrk="1" hangingPunct="1"/>
            <a:r>
              <a:rPr lang="en-US" dirty="0">
                <a:solidFill>
                  <a:srgbClr val="00467F"/>
                </a:solidFill>
                <a:latin typeface="Arial" charset="0"/>
                <a:ea typeface="ＭＳ Ｐゴシック" charset="0"/>
                <a:cs typeface="ＭＳ Ｐゴシック" charset="0"/>
              </a:rPr>
              <a:t>House Sparrow</a:t>
            </a:r>
            <a:br>
              <a:rPr lang="en-US" dirty="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Gorrión</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Doméstico</a:t>
            </a:r>
            <a:endParaRPr lang="en-US" sz="2800" dirty="0">
              <a:solidFill>
                <a:srgbClr val="000000"/>
              </a:solidFill>
              <a:latin typeface="Arial" charset="0"/>
              <a:ea typeface="ＭＳ Ｐゴシック" charset="0"/>
              <a:cs typeface="ＭＳ Ｐゴシック" charset="0"/>
            </a:endParaRPr>
          </a:p>
        </p:txBody>
      </p:sp>
      <p:sp>
        <p:nvSpPr>
          <p:cNvPr id="36867" name="Rectangle 3"/>
          <p:cNvSpPr>
            <a:spLocks noChangeArrowheads="1"/>
          </p:cNvSpPr>
          <p:nvPr/>
        </p:nvSpPr>
        <p:spPr bwMode="auto">
          <a:xfrm>
            <a:off x="3524250" y="4016772"/>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solidFill>
                <a:srgbClr val="00467F"/>
              </a:solidFill>
            </a:endParaRPr>
          </a:p>
        </p:txBody>
      </p:sp>
      <p:sp>
        <p:nvSpPr>
          <p:cNvPr id="36868" name="Rectangle 6"/>
          <p:cNvSpPr>
            <a:spLocks noChangeArrowheads="1"/>
          </p:cNvSpPr>
          <p:nvPr/>
        </p:nvSpPr>
        <p:spPr bwMode="auto">
          <a:xfrm>
            <a:off x="3524250" y="8223647"/>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600" b="1">
              <a:solidFill>
                <a:srgbClr val="00467F"/>
              </a:solidFill>
            </a:endParaRPr>
          </a:p>
          <a:p>
            <a:pPr eaLnBrk="0" hangingPunct="0"/>
            <a:endParaRPr lang="en-US">
              <a:solidFill>
                <a:srgbClr val="00467F"/>
              </a:solidFill>
            </a:endParaRPr>
          </a:p>
        </p:txBody>
      </p:sp>
      <p:pic>
        <p:nvPicPr>
          <p:cNvPr id="36869" name="Picture 5" descr="HouseSparrowMa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2057797"/>
            <a:ext cx="5715000" cy="42862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36870" name="Text Box 7"/>
          <p:cNvSpPr txBox="1">
            <a:spLocks noChangeArrowheads="1"/>
          </p:cNvSpPr>
          <p:nvPr/>
        </p:nvSpPr>
        <p:spPr bwMode="auto">
          <a:xfrm>
            <a:off x="6096000" y="6401197"/>
            <a:ext cx="2819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a:solidFill>
                  <a:srgbClr val="00467F"/>
                </a:solidFill>
                <a:latin typeface="Arial" charset="0"/>
              </a:rPr>
              <a:t>by Raymond Belhumeur</a:t>
            </a:r>
          </a:p>
        </p:txBody>
      </p:sp>
      <p:sp>
        <p:nvSpPr>
          <p:cNvPr id="7" name="Rectangle 6"/>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9"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10"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1909489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3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638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09600" y="6096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House Sparrow</a:t>
            </a:r>
            <a:br>
              <a:rPr lang="en-US" dirty="0">
                <a:solidFill>
                  <a:srgbClr val="00467F"/>
                </a:solidFill>
                <a:latin typeface="Arial" charset="0"/>
                <a:ea typeface="ＭＳ Ｐゴシック" charset="0"/>
                <a:cs typeface="ＭＳ Ｐゴシック" charset="0"/>
              </a:rPr>
            </a:br>
            <a:r>
              <a:rPr lang="en-US" sz="2800" dirty="0">
                <a:solidFill>
                  <a:srgbClr val="00467F"/>
                </a:solidFill>
                <a:latin typeface="Arial" charset="0"/>
                <a:ea typeface="ＭＳ Ｐゴシック" charset="0"/>
                <a:cs typeface="ＭＳ Ｐゴシック" charset="0"/>
              </a:rPr>
              <a:t>(female)</a:t>
            </a:r>
          </a:p>
        </p:txBody>
      </p:sp>
      <p:sp>
        <p:nvSpPr>
          <p:cNvPr id="38915" name="Rectangle 3"/>
          <p:cNvSpPr>
            <a:spLocks noChangeArrowheads="1"/>
          </p:cNvSpPr>
          <p:nvPr/>
        </p:nvSpPr>
        <p:spPr bwMode="auto">
          <a:xfrm>
            <a:off x="3524250" y="3711575"/>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solidFill>
                <a:srgbClr val="00467F"/>
              </a:solidFill>
            </a:endParaRPr>
          </a:p>
        </p:txBody>
      </p:sp>
      <p:sp>
        <p:nvSpPr>
          <p:cNvPr id="38916" name="Rectangle 6"/>
          <p:cNvSpPr>
            <a:spLocks noChangeArrowheads="1"/>
          </p:cNvSpPr>
          <p:nvPr/>
        </p:nvSpPr>
        <p:spPr bwMode="auto">
          <a:xfrm>
            <a:off x="3524250" y="7918450"/>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600" b="1">
              <a:solidFill>
                <a:srgbClr val="00467F"/>
              </a:solidFill>
            </a:endParaRPr>
          </a:p>
          <a:p>
            <a:pPr eaLnBrk="0" hangingPunct="0"/>
            <a:endParaRPr lang="en-US">
              <a:solidFill>
                <a:srgbClr val="00467F"/>
              </a:solidFill>
            </a:endParaRPr>
          </a:p>
        </p:txBody>
      </p:sp>
      <p:pic>
        <p:nvPicPr>
          <p:cNvPr id="38917" name="Picture 5" descr="fem-housesparrowIMG_390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684598" y="1956945"/>
            <a:ext cx="5613400" cy="421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5"/>
          <p:cNvSpPr>
            <a:spLocks noChangeArrowheads="1"/>
          </p:cNvSpPr>
          <p:nvPr/>
        </p:nvSpPr>
        <p:spPr bwMode="auto">
          <a:xfrm>
            <a:off x="7294831" y="6074136"/>
            <a:ext cx="16811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467F"/>
                </a:solidFill>
                <a:latin typeface="Arial" charset="0"/>
              </a:rPr>
              <a:t>By Marian Mendez	</a:t>
            </a:r>
          </a:p>
        </p:txBody>
      </p:sp>
      <p:sp>
        <p:nvSpPr>
          <p:cNvPr id="7" name="Rectangle 6"/>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9"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10"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563635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6386">
                                            <p:txEl>
                                              <p:pRg st="0" end="0"/>
                                            </p:txEl>
                                          </p:spTgt>
                                        </p:tgtEl>
                                        <p:attrNameLst>
                                          <p:attrName>style.visibility</p:attrName>
                                        </p:attrNameLst>
                                      </p:cBhvr>
                                      <p:to>
                                        <p:strVal val="visible"/>
                                      </p:to>
                                    </p:set>
                                    <p:anim calcmode="lin" valueType="num">
                                      <p:cBhvr additive="base">
                                        <p:cTn id="7" dur="300" fill="hold"/>
                                        <p:tgtEl>
                                          <p:spTgt spid="1638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638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62000" y="482777"/>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Brown-headed Cowbird</a:t>
            </a:r>
            <a:br>
              <a:rPr lang="en-US" dirty="0">
                <a:solidFill>
                  <a:srgbClr val="00467F"/>
                </a:solidFill>
                <a:latin typeface="Arial" charset="0"/>
                <a:ea typeface="ＭＳ Ｐゴシック" charset="0"/>
                <a:cs typeface="ＭＳ Ｐゴシック" charset="0"/>
              </a:rPr>
            </a:br>
            <a:r>
              <a:rPr lang="en-US" sz="2800" dirty="0" smtClean="0">
                <a:solidFill>
                  <a:srgbClr val="000000"/>
                </a:solidFill>
                <a:latin typeface="Arial" charset="0"/>
                <a:ea typeface="ＭＳ Ｐゴシック" charset="0"/>
                <a:cs typeface="ＭＳ Ｐゴシック" charset="0"/>
              </a:rPr>
              <a:t>Vaquero de </a:t>
            </a:r>
            <a:r>
              <a:rPr lang="en-US" sz="2800" dirty="0" err="1" smtClean="0">
                <a:solidFill>
                  <a:srgbClr val="000000"/>
                </a:solidFill>
                <a:latin typeface="Arial" charset="0"/>
                <a:ea typeface="ＭＳ Ｐゴシック" charset="0"/>
                <a:cs typeface="ＭＳ Ｐゴシック" charset="0"/>
              </a:rPr>
              <a:t>Cabeza</a:t>
            </a:r>
            <a:r>
              <a:rPr lang="en-US" sz="2800" dirty="0" smtClean="0">
                <a:solidFill>
                  <a:srgbClr val="000000"/>
                </a:solidFill>
                <a:latin typeface="Arial" charset="0"/>
                <a:ea typeface="ＭＳ Ｐゴシック" charset="0"/>
                <a:cs typeface="ＭＳ Ｐゴシック" charset="0"/>
              </a:rPr>
              <a:t> Café</a:t>
            </a:r>
            <a:endParaRPr lang="en-US" sz="2800" dirty="0">
              <a:solidFill>
                <a:srgbClr val="000000"/>
              </a:solidFill>
              <a:latin typeface="Arial" charset="0"/>
              <a:ea typeface="ＭＳ Ｐゴシック" charset="0"/>
              <a:cs typeface="ＭＳ Ｐゴシック" charset="0"/>
            </a:endParaRPr>
          </a:p>
        </p:txBody>
      </p:sp>
      <p:sp>
        <p:nvSpPr>
          <p:cNvPr id="43011" name="Rectangle 3"/>
          <p:cNvSpPr>
            <a:spLocks noChangeArrowheads="1"/>
          </p:cNvSpPr>
          <p:nvPr/>
        </p:nvSpPr>
        <p:spPr bwMode="auto">
          <a:xfrm>
            <a:off x="2173288" y="36322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43012" name="Picture 5" descr="Brown-headed Cowbird"/>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95563" y="1752600"/>
            <a:ext cx="3856644" cy="50292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3013" name="Text Box 6"/>
          <p:cNvSpPr txBox="1">
            <a:spLocks noChangeArrowheads="1"/>
          </p:cNvSpPr>
          <p:nvPr/>
        </p:nvSpPr>
        <p:spPr bwMode="auto">
          <a:xfrm>
            <a:off x="6934200" y="6172200"/>
            <a:ext cx="2209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Judy Howle</a:t>
            </a:r>
            <a:r>
              <a:rPr lang="en-US">
                <a:solidFill>
                  <a:srgbClr val="00467F"/>
                </a:solidFill>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895944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3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126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591432" y="609600"/>
            <a:ext cx="8439598" cy="1090902"/>
          </a:xfrm>
        </p:spPr>
        <p:txBody>
          <a:bodyPr/>
          <a:lstStyle/>
          <a:p>
            <a:pPr eaLnBrk="1" hangingPunct="1"/>
            <a:r>
              <a:rPr lang="en-US" dirty="0">
                <a:solidFill>
                  <a:srgbClr val="00467F"/>
                </a:solidFill>
                <a:latin typeface="Arial" charset="0"/>
                <a:ea typeface="ＭＳ Ｐゴシック" charset="0"/>
                <a:cs typeface="ＭＳ Ｐゴシック" charset="0"/>
              </a:rPr>
              <a:t>Brown-headed Cowbird</a:t>
            </a:r>
            <a:br>
              <a:rPr lang="en-US" dirty="0">
                <a:solidFill>
                  <a:srgbClr val="00467F"/>
                </a:solidFill>
                <a:latin typeface="Arial" charset="0"/>
                <a:ea typeface="ＭＳ Ｐゴシック" charset="0"/>
                <a:cs typeface="ＭＳ Ｐゴシック" charset="0"/>
              </a:rPr>
            </a:br>
            <a:r>
              <a:rPr lang="en-US" sz="2800" dirty="0">
                <a:solidFill>
                  <a:srgbClr val="00467F"/>
                </a:solidFill>
                <a:latin typeface="Arial" charset="0"/>
                <a:ea typeface="ＭＳ Ｐゴシック" charset="0"/>
                <a:cs typeface="ＭＳ Ｐゴシック" charset="0"/>
              </a:rPr>
              <a:t>(female)</a:t>
            </a:r>
          </a:p>
        </p:txBody>
      </p:sp>
      <p:pic>
        <p:nvPicPr>
          <p:cNvPr id="40963" name="Picture 3" descr="BNHCOW 1542-3014-VR24FZIPO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12623" y="1827690"/>
            <a:ext cx="5029200" cy="495493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0964" name="Text Box 4"/>
          <p:cNvSpPr txBox="1">
            <a:spLocks noChangeArrowheads="1"/>
          </p:cNvSpPr>
          <p:nvPr/>
        </p:nvSpPr>
        <p:spPr bwMode="auto">
          <a:xfrm>
            <a:off x="7549444" y="5867400"/>
            <a:ext cx="198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dirty="0">
                <a:solidFill>
                  <a:srgbClr val="00467F"/>
                </a:solidFill>
                <a:latin typeface="Arial" charset="0"/>
              </a:rPr>
              <a:t>by Judy </a:t>
            </a:r>
            <a:r>
              <a:rPr lang="en-US" sz="1400" dirty="0" err="1">
                <a:solidFill>
                  <a:srgbClr val="00467F"/>
                </a:solidFill>
                <a:latin typeface="Arial" charset="0"/>
              </a:rPr>
              <a:t>Howle</a:t>
            </a:r>
            <a:r>
              <a:rPr lang="en-US" dirty="0">
                <a:solidFill>
                  <a:srgbClr val="00467F"/>
                </a:solidFill>
              </a:rPr>
              <a:t> </a:t>
            </a:r>
          </a:p>
        </p:txBody>
      </p:sp>
      <p:sp>
        <p:nvSpPr>
          <p:cNvPr id="5" name="Rectangle 4"/>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6" name="Rectangle 5"/>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7"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8"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23932678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additive="base">
                                        <p:cTn id="7" dur="300" fill="hold"/>
                                        <p:tgtEl>
                                          <p:spTgt spid="409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096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09600" y="7620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Barn </a:t>
            </a:r>
            <a:r>
              <a:rPr lang="en-US" dirty="0" smtClean="0">
                <a:solidFill>
                  <a:srgbClr val="00467F"/>
                </a:solidFill>
                <a:latin typeface="Arial" charset="0"/>
                <a:ea typeface="ＭＳ Ｐゴシック" charset="0"/>
                <a:cs typeface="ＭＳ Ｐゴシック" charset="0"/>
              </a:rPr>
              <a:t>Swallow</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Golondrina</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Tijereta</a:t>
            </a:r>
            <a:endParaRPr lang="en-US" sz="2800" dirty="0">
              <a:solidFill>
                <a:srgbClr val="000000"/>
              </a:solidFill>
              <a:latin typeface="Arial" charset="0"/>
              <a:ea typeface="ＭＳ Ｐゴシック" charset="0"/>
              <a:cs typeface="ＭＳ Ｐゴシック" charset="0"/>
            </a:endParaRPr>
          </a:p>
        </p:txBody>
      </p:sp>
      <p:sp>
        <p:nvSpPr>
          <p:cNvPr id="45059" name="Rectangle 3"/>
          <p:cNvSpPr>
            <a:spLocks noChangeArrowheads="1"/>
          </p:cNvSpPr>
          <p:nvPr/>
        </p:nvSpPr>
        <p:spPr bwMode="auto">
          <a:xfrm>
            <a:off x="2217738" y="36210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45060" name="Picture 5" descr="Barn Swall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286000"/>
            <a:ext cx="5486400" cy="390842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5061" name="Rectangle 8"/>
          <p:cNvSpPr>
            <a:spLocks noChangeArrowheads="1"/>
          </p:cNvSpPr>
          <p:nvPr/>
        </p:nvSpPr>
        <p:spPr bwMode="auto">
          <a:xfrm>
            <a:off x="6705600" y="6324600"/>
            <a:ext cx="1389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467F"/>
                </a:solidFill>
                <a:latin typeface="Arial" charset="0"/>
              </a:rPr>
              <a:t>By iStockPhoto</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24059827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3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229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2971800" y="5900410"/>
            <a:ext cx="2895600" cy="523220"/>
          </a:xfrm>
          <a:prstGeom prst="rect">
            <a:avLst/>
          </a:prstGeom>
          <a:noFill/>
          <a:ln w="9525">
            <a:noFill/>
            <a:miter lim="800000"/>
            <a:headEnd/>
            <a:tailEnd/>
          </a:ln>
        </p:spPr>
        <p:txBody>
          <a:bodyPr wrap="square">
            <a:spAutoFit/>
          </a:bodyPr>
          <a:lstStyle/>
          <a:p>
            <a:r>
              <a:rPr lang="en-US" sz="2800" dirty="0">
                <a:latin typeface="Arial" charset="0"/>
                <a:cs typeface="Arial" charset="0"/>
              </a:rPr>
              <a:t>Look at the bird!</a:t>
            </a:r>
            <a:endParaRPr lang="en-US" sz="2800" dirty="0"/>
          </a:p>
        </p:txBody>
      </p:sp>
      <p:pic>
        <p:nvPicPr>
          <p:cNvPr id="5" name="Picture 5" descr="hospfemaleCrowe.jpg"/>
          <p:cNvPicPr>
            <a:picLocks noChangeAspect="1"/>
          </p:cNvPicPr>
          <p:nvPr/>
        </p:nvPicPr>
        <p:blipFill>
          <a:blip r:embed="rId2"/>
          <a:srcRect/>
          <a:stretch>
            <a:fillRect/>
          </a:stretch>
        </p:blipFill>
        <p:spPr bwMode="auto">
          <a:xfrm>
            <a:off x="2420938" y="1785610"/>
            <a:ext cx="4064000" cy="4114800"/>
          </a:xfrm>
          <a:prstGeom prst="rect">
            <a:avLst/>
          </a:prstGeom>
          <a:noFill/>
          <a:ln w="9525">
            <a:noFill/>
            <a:miter lim="800000"/>
            <a:headEnd/>
            <a:tailEnd/>
          </a:ln>
        </p:spPr>
      </p:pic>
      <p:sp>
        <p:nvSpPr>
          <p:cNvPr id="6" name="Rectangle 5"/>
          <p:cNvSpPr/>
          <p:nvPr/>
        </p:nvSpPr>
        <p:spPr>
          <a:xfrm>
            <a:off x="0" y="0"/>
            <a:ext cx="9144000" cy="4968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80" charset="-128"/>
            </a:endParaRPr>
          </a:p>
        </p:txBody>
      </p:sp>
      <p:pic>
        <p:nvPicPr>
          <p:cNvPr id="7" name="Picture 21" descr="CL_logo_RGB_inv.emf"/>
          <p:cNvPicPr>
            <a:picLocks noChangeAspect="1"/>
          </p:cNvPicPr>
          <p:nvPr/>
        </p:nvPicPr>
        <p:blipFill>
          <a:blip r:embed="rId3"/>
          <a:srcRect/>
          <a:stretch>
            <a:fillRect/>
          </a:stretch>
        </p:blipFill>
        <p:spPr bwMode="auto">
          <a:xfrm>
            <a:off x="534988" y="109538"/>
            <a:ext cx="2513012" cy="282575"/>
          </a:xfrm>
          <a:prstGeom prst="rect">
            <a:avLst/>
          </a:prstGeom>
          <a:noFill/>
          <a:ln w="9525">
            <a:noFill/>
            <a:miter lim="800000"/>
            <a:headEnd/>
            <a:tailEnd/>
          </a:ln>
        </p:spPr>
      </p:pic>
      <p:pic>
        <p:nvPicPr>
          <p:cNvPr id="8" name="Picture 22" descr="Celebrate Urban Birds.eps"/>
          <p:cNvPicPr>
            <a:picLocks noChangeAspect="1"/>
          </p:cNvPicPr>
          <p:nvPr/>
        </p:nvPicPr>
        <p:blipFill>
          <a:blip r:embed="rId4"/>
          <a:srcRect/>
          <a:stretch>
            <a:fillRect/>
          </a:stretch>
        </p:blipFill>
        <p:spPr bwMode="auto">
          <a:xfrm>
            <a:off x="6484938" y="109538"/>
            <a:ext cx="2270125" cy="312737"/>
          </a:xfrm>
          <a:prstGeom prst="rect">
            <a:avLst/>
          </a:prstGeom>
          <a:noFill/>
          <a:ln w="9525">
            <a:noFill/>
            <a:miter lim="800000"/>
            <a:headEnd/>
            <a:tailEnd/>
          </a:ln>
        </p:spPr>
      </p:pic>
      <p:sp>
        <p:nvSpPr>
          <p:cNvPr id="9" name="Rectangle 8"/>
          <p:cNvSpPr/>
          <p:nvPr/>
        </p:nvSpPr>
        <p:spPr>
          <a:xfrm>
            <a:off x="0" y="6629400"/>
            <a:ext cx="9144000" cy="228600"/>
          </a:xfrm>
          <a:prstGeom prst="rect">
            <a:avLst/>
          </a:prstGeom>
          <a:solidFill>
            <a:srgbClr val="FBCD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80" charset="-128"/>
            </a:endParaRPr>
          </a:p>
        </p:txBody>
      </p:sp>
      <p:sp>
        <p:nvSpPr>
          <p:cNvPr id="10" name="TextBox 9"/>
          <p:cNvSpPr txBox="1"/>
          <p:nvPr/>
        </p:nvSpPr>
        <p:spPr>
          <a:xfrm>
            <a:off x="2057400" y="848380"/>
            <a:ext cx="5410200" cy="523220"/>
          </a:xfrm>
          <a:prstGeom prst="rect">
            <a:avLst/>
          </a:prstGeom>
          <a:noFill/>
        </p:spPr>
        <p:txBody>
          <a:bodyPr wrap="square" rtlCol="0">
            <a:spAutoFit/>
          </a:bodyPr>
          <a:lstStyle/>
          <a:p>
            <a:r>
              <a:rPr lang="en-US" sz="2800" b="1" dirty="0" smtClean="0"/>
              <a:t>Accurate Data are Important!</a:t>
            </a:r>
            <a:endParaRPr lang="en-US" sz="2800" b="1" dirty="0"/>
          </a:p>
        </p:txBody>
      </p:sp>
    </p:spTree>
    <p:extLst>
      <p:ext uri="{BB962C8B-B14F-4D97-AF65-F5344CB8AC3E}">
        <p14:creationId xmlns:p14="http://schemas.microsoft.com/office/powerpoint/2010/main" val="12012233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3400" y="838200"/>
            <a:ext cx="7772400" cy="1143000"/>
          </a:xfrm>
        </p:spPr>
        <p:txBody>
          <a:bodyPr/>
          <a:lstStyle/>
          <a:p>
            <a:pPr eaLnBrk="1" hangingPunct="1"/>
            <a:r>
              <a:rPr lang="en-US" dirty="0" smtClean="0">
                <a:solidFill>
                  <a:srgbClr val="00467F"/>
                </a:solidFill>
                <a:latin typeface="Arial" charset="0"/>
                <a:ea typeface="ＭＳ Ｐゴシック" charset="0"/>
                <a:cs typeface="ＭＳ Ｐゴシック" charset="0"/>
              </a:rPr>
              <a:t>Killdeer</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Chorlo</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Tildío</a:t>
            </a:r>
            <a:endParaRPr lang="en-US" sz="2800" dirty="0">
              <a:solidFill>
                <a:srgbClr val="000000"/>
              </a:solidFill>
              <a:latin typeface="Arial" charset="0"/>
              <a:ea typeface="ＭＳ Ｐゴシック" charset="0"/>
              <a:cs typeface="ＭＳ Ｐゴシック" charset="0"/>
            </a:endParaRPr>
          </a:p>
        </p:txBody>
      </p:sp>
      <p:sp>
        <p:nvSpPr>
          <p:cNvPr id="47107" name="Rectangle 3"/>
          <p:cNvSpPr>
            <a:spLocks noChangeArrowheads="1"/>
          </p:cNvSpPr>
          <p:nvPr/>
        </p:nvSpPr>
        <p:spPr bwMode="auto">
          <a:xfrm>
            <a:off x="2608263" y="348297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47108" name="Picture 5" descr="Killde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286000"/>
            <a:ext cx="5486400" cy="396557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7109" name="Text Box 6"/>
          <p:cNvSpPr txBox="1">
            <a:spLocks noChangeArrowheads="1"/>
          </p:cNvSpPr>
          <p:nvPr/>
        </p:nvSpPr>
        <p:spPr bwMode="auto">
          <a:xfrm>
            <a:off x="6629400" y="61722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Paul Rentz</a:t>
            </a:r>
            <a:r>
              <a:rPr lang="en-US">
                <a:solidFill>
                  <a:srgbClr val="00467F"/>
                </a:solidFill>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23291174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0242">
                                            <p:txEl>
                                              <p:pRg st="0" end="0"/>
                                            </p:txEl>
                                          </p:spTgt>
                                        </p:tgtEl>
                                        <p:attrNameLst>
                                          <p:attrName>style.visibility</p:attrName>
                                        </p:attrNameLst>
                                      </p:cBhvr>
                                      <p:to>
                                        <p:strVal val="visible"/>
                                      </p:to>
                                    </p:set>
                                    <p:anim calcmode="lin" valueType="num">
                                      <p:cBhvr additive="base">
                                        <p:cTn id="7" dur="300" fill="hold"/>
                                        <p:tgtEl>
                                          <p:spTgt spid="1024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024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5334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Baltimore </a:t>
            </a:r>
            <a:r>
              <a:rPr lang="en-US" dirty="0" smtClean="0">
                <a:solidFill>
                  <a:srgbClr val="00467F"/>
                </a:solidFill>
                <a:latin typeface="Arial" charset="0"/>
                <a:ea typeface="ＭＳ Ｐゴシック" charset="0"/>
                <a:cs typeface="ＭＳ Ｐゴシック" charset="0"/>
              </a:rPr>
              <a:t>Oriole</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Bolsero</a:t>
            </a:r>
            <a:r>
              <a:rPr lang="en-US" sz="2800" dirty="0" smtClean="0">
                <a:solidFill>
                  <a:srgbClr val="000000"/>
                </a:solidFill>
                <a:latin typeface="Arial" charset="0"/>
                <a:ea typeface="ＭＳ Ｐゴシック" charset="0"/>
                <a:cs typeface="ＭＳ Ｐゴシック" charset="0"/>
              </a:rPr>
              <a:t> de Baltimore</a:t>
            </a:r>
            <a:endParaRPr lang="en-US" sz="2800" dirty="0">
              <a:solidFill>
                <a:srgbClr val="000000"/>
              </a:solidFill>
              <a:latin typeface="Arial" charset="0"/>
              <a:ea typeface="ＭＳ Ｐゴシック" charset="0"/>
              <a:cs typeface="ＭＳ Ｐゴシック" charset="0"/>
            </a:endParaRPr>
          </a:p>
        </p:txBody>
      </p:sp>
      <p:sp>
        <p:nvSpPr>
          <p:cNvPr id="49155" name="Rectangle 3"/>
          <p:cNvSpPr>
            <a:spLocks noChangeArrowheads="1"/>
          </p:cNvSpPr>
          <p:nvPr/>
        </p:nvSpPr>
        <p:spPr bwMode="auto">
          <a:xfrm>
            <a:off x="2306638" y="360576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49156" name="Picture 5" descr="Baltimore Oriole Ma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76400" y="1840468"/>
            <a:ext cx="5486400" cy="4114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49157" name="Rectangle 7"/>
          <p:cNvSpPr>
            <a:spLocks noChangeArrowheads="1"/>
          </p:cNvSpPr>
          <p:nvPr/>
        </p:nvSpPr>
        <p:spPr bwMode="auto">
          <a:xfrm>
            <a:off x="6477000" y="5955268"/>
            <a:ext cx="15785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sz="1400">
                <a:solidFill>
                  <a:srgbClr val="00467F"/>
                </a:solidFill>
                <a:latin typeface="Arial" charset="0"/>
              </a:rPr>
              <a:t>By Victor Loewen</a:t>
            </a:r>
            <a:r>
              <a:rPr lang="en-US">
                <a:solidFill>
                  <a:srgbClr val="00467F"/>
                </a:solidFill>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8744356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3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536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4572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Baltimore Oriole </a:t>
            </a:r>
            <a:r>
              <a:rPr lang="en-US" sz="2800" dirty="0">
                <a:solidFill>
                  <a:srgbClr val="00467F"/>
                </a:solidFill>
                <a:latin typeface="Arial" charset="0"/>
                <a:ea typeface="ＭＳ Ｐゴシック" charset="0"/>
                <a:cs typeface="ＭＳ Ｐゴシック" charset="0"/>
              </a:rPr>
              <a:t>(female)</a:t>
            </a:r>
          </a:p>
        </p:txBody>
      </p:sp>
      <p:pic>
        <p:nvPicPr>
          <p:cNvPr id="51203" name="Picture 3" descr="BALORIf_byVictorLoew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524000"/>
            <a:ext cx="6172200" cy="462915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1204" name="Text Box 1028"/>
          <p:cNvSpPr txBox="1">
            <a:spLocks noChangeArrowheads="1"/>
          </p:cNvSpPr>
          <p:nvPr/>
        </p:nvSpPr>
        <p:spPr bwMode="auto">
          <a:xfrm>
            <a:off x="6629400" y="61722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Victor Loewen </a:t>
            </a:r>
          </a:p>
        </p:txBody>
      </p:sp>
      <p:sp>
        <p:nvSpPr>
          <p:cNvPr id="5" name="Rectangle 4"/>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6" name="Rectangle 5"/>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7"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8"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1443040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3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686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31800" y="292725"/>
            <a:ext cx="7772400" cy="1371600"/>
          </a:xfrm>
        </p:spPr>
        <p:txBody>
          <a:bodyPr/>
          <a:lstStyle/>
          <a:p>
            <a:r>
              <a:rPr lang="en-US" dirty="0">
                <a:solidFill>
                  <a:srgbClr val="00467F"/>
                </a:solidFill>
                <a:latin typeface="Arial" charset="0"/>
                <a:ea typeface="ＭＳ Ｐゴシック" charset="0"/>
                <a:cs typeface="ＭＳ Ｐゴシック" charset="0"/>
              </a:rPr>
              <a:t>Bullock</a:t>
            </a:r>
            <a:r>
              <a:rPr lang="ja-JP" altLang="en-US" dirty="0">
                <a:solidFill>
                  <a:srgbClr val="00467F"/>
                </a:solidFill>
                <a:latin typeface="Arial" charset="0"/>
                <a:ea typeface="ＭＳ Ｐゴシック" charset="0"/>
                <a:cs typeface="ＭＳ Ｐゴシック" charset="0"/>
              </a:rPr>
              <a:t>’</a:t>
            </a:r>
            <a:r>
              <a:rPr lang="en-US" dirty="0">
                <a:solidFill>
                  <a:srgbClr val="00467F"/>
                </a:solidFill>
                <a:latin typeface="Arial" charset="0"/>
                <a:ea typeface="ＭＳ Ｐゴシック" charset="0"/>
                <a:cs typeface="ＭＳ Ｐゴシック" charset="0"/>
              </a:rPr>
              <a:t>s </a:t>
            </a:r>
            <a:r>
              <a:rPr lang="en-US" dirty="0" smtClean="0">
                <a:solidFill>
                  <a:srgbClr val="00467F"/>
                </a:solidFill>
                <a:latin typeface="Arial" charset="0"/>
                <a:ea typeface="ＭＳ Ｐゴシック" charset="0"/>
                <a:cs typeface="ＭＳ Ｐゴシック" charset="0"/>
              </a:rPr>
              <a:t>Oriole</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Bolsero</a:t>
            </a:r>
            <a:r>
              <a:rPr lang="en-US" sz="2800" dirty="0" smtClean="0">
                <a:solidFill>
                  <a:srgbClr val="000000"/>
                </a:solidFill>
                <a:latin typeface="Arial" charset="0"/>
                <a:ea typeface="ＭＳ Ｐゴシック" charset="0"/>
                <a:cs typeface="ＭＳ Ｐゴシック" charset="0"/>
              </a:rPr>
              <a:t> de Bullock</a:t>
            </a:r>
            <a:endParaRPr lang="en-US" sz="2800" dirty="0">
              <a:solidFill>
                <a:srgbClr val="000000"/>
              </a:solidFill>
              <a:latin typeface="Arial" charset="0"/>
              <a:ea typeface="ＭＳ Ｐゴシック" charset="0"/>
              <a:cs typeface="ＭＳ Ｐゴシック" charset="0"/>
            </a:endParaRPr>
          </a:p>
        </p:txBody>
      </p:sp>
      <p:sp>
        <p:nvSpPr>
          <p:cNvPr id="53251" name="Rectangle 3"/>
          <p:cNvSpPr>
            <a:spLocks noChangeArrowheads="1"/>
          </p:cNvSpPr>
          <p:nvPr/>
        </p:nvSpPr>
        <p:spPr bwMode="auto">
          <a:xfrm>
            <a:off x="2281238" y="3201025"/>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sp>
        <p:nvSpPr>
          <p:cNvPr id="53252" name="Text Box 6"/>
          <p:cNvSpPr txBox="1">
            <a:spLocks noChangeArrowheads="1"/>
          </p:cNvSpPr>
          <p:nvPr/>
        </p:nvSpPr>
        <p:spPr bwMode="auto">
          <a:xfrm>
            <a:off x="6180666" y="6033125"/>
            <a:ext cx="228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n-US">
              <a:solidFill>
                <a:srgbClr val="00467F"/>
              </a:solidFill>
            </a:endParaRPr>
          </a:p>
        </p:txBody>
      </p:sp>
      <p:sp>
        <p:nvSpPr>
          <p:cNvPr id="53253" name="Rectangle 7"/>
          <p:cNvSpPr>
            <a:spLocks noChangeArrowheads="1"/>
          </p:cNvSpPr>
          <p:nvPr/>
        </p:nvSpPr>
        <p:spPr bwMode="auto">
          <a:xfrm>
            <a:off x="6570133" y="6033125"/>
            <a:ext cx="1371600"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sz="1400" dirty="0">
                <a:solidFill>
                  <a:srgbClr val="00467F"/>
                </a:solidFill>
                <a:latin typeface="Arial" charset="0"/>
              </a:rPr>
              <a:t>By Matt </a:t>
            </a:r>
            <a:r>
              <a:rPr lang="en-US" sz="1400" dirty="0" err="1">
                <a:solidFill>
                  <a:srgbClr val="00467F"/>
                </a:solidFill>
                <a:latin typeface="Arial" charset="0"/>
              </a:rPr>
              <a:t>Hysell</a:t>
            </a:r>
            <a:endParaRPr lang="en-US" sz="1400" dirty="0">
              <a:solidFill>
                <a:srgbClr val="00467F"/>
              </a:solidFill>
              <a:latin typeface="Arial" charset="0"/>
            </a:endParaRPr>
          </a:p>
          <a:p>
            <a:pPr>
              <a:spcBef>
                <a:spcPct val="50000"/>
              </a:spcBef>
            </a:pPr>
            <a:endParaRPr lang="en-US" dirty="0">
              <a:solidFill>
                <a:srgbClr val="00467F"/>
              </a:solidFill>
            </a:endParaRPr>
          </a:p>
        </p:txBody>
      </p:sp>
      <p:pic>
        <p:nvPicPr>
          <p:cNvPr id="53254" name="Picture 9" descr="C:\Documents and Settings\karen\Desktop\PLONE IMAGES\3 originals\BULORI 1524-2978-08BOC9647K.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519238" y="1668532"/>
            <a:ext cx="6054725" cy="380365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25400" y="6464925"/>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00467F"/>
              </a:solidFill>
              <a:ea typeface="ＭＳ Ｐゴシック" pitchFamily="80" charset="-128"/>
            </a:endParaRPr>
          </a:p>
        </p:txBody>
      </p:sp>
      <p:sp>
        <p:nvSpPr>
          <p:cNvPr id="8" name="Rectangle 7"/>
          <p:cNvSpPr/>
          <p:nvPr/>
        </p:nvSpPr>
        <p:spPr>
          <a:xfrm>
            <a:off x="-25400" y="-164475"/>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00467F"/>
              </a:solidFill>
              <a:ea typeface="ＭＳ Ｐゴシック" pitchFamily="80" charset="-128"/>
            </a:endParaRPr>
          </a:p>
        </p:txBody>
      </p:sp>
      <p:pic>
        <p:nvPicPr>
          <p:cNvPr id="9"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09588" y="-54937"/>
            <a:ext cx="2513012" cy="282575"/>
          </a:xfrm>
          <a:prstGeom prst="rect">
            <a:avLst/>
          </a:prstGeom>
          <a:noFill/>
          <a:ln w="9525">
            <a:noFill/>
            <a:miter lim="800000"/>
            <a:headEnd/>
            <a:tailEnd/>
          </a:ln>
        </p:spPr>
      </p:pic>
      <p:pic>
        <p:nvPicPr>
          <p:cNvPr id="10"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07238" y="-27950"/>
            <a:ext cx="1401762" cy="234950"/>
          </a:xfrm>
          <a:prstGeom prst="rect">
            <a:avLst/>
          </a:prstGeom>
          <a:noFill/>
          <a:ln w="9525">
            <a:noFill/>
            <a:miter lim="800000"/>
            <a:headEnd/>
            <a:tailEnd/>
          </a:ln>
        </p:spPr>
      </p:pic>
    </p:spTree>
    <p:extLst>
      <p:ext uri="{BB962C8B-B14F-4D97-AF65-F5344CB8AC3E}">
        <p14:creationId xmlns:p14="http://schemas.microsoft.com/office/powerpoint/2010/main" val="16525909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5362">
                                            <p:txEl>
                                              <p:pRg st="0" end="0"/>
                                            </p:txEl>
                                          </p:spTgt>
                                        </p:tgtEl>
                                        <p:attrNameLst>
                                          <p:attrName>style.visibility</p:attrName>
                                        </p:attrNameLst>
                                      </p:cBhvr>
                                      <p:to>
                                        <p:strVal val="visible"/>
                                      </p:to>
                                    </p:set>
                                    <p:anim calcmode="lin" valueType="num">
                                      <p:cBhvr additive="base">
                                        <p:cTn id="7" dur="300" fill="hold"/>
                                        <p:tgtEl>
                                          <p:spTgt spid="1536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536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304800"/>
            <a:ext cx="7772400" cy="1143000"/>
          </a:xfrm>
        </p:spPr>
        <p:txBody>
          <a:bodyPr/>
          <a:lstStyle/>
          <a:p>
            <a:r>
              <a:rPr lang="en-US" dirty="0">
                <a:solidFill>
                  <a:srgbClr val="00467F"/>
                </a:solidFill>
                <a:latin typeface="Arial" charset="0"/>
                <a:ea typeface="ＭＳ Ｐゴシック" charset="0"/>
                <a:cs typeface="ＭＳ Ｐゴシック" charset="0"/>
              </a:rPr>
              <a:t>Bullock</a:t>
            </a:r>
            <a:r>
              <a:rPr lang="ja-JP" altLang="en-US" dirty="0">
                <a:solidFill>
                  <a:srgbClr val="00467F"/>
                </a:solidFill>
                <a:latin typeface="Arial" charset="0"/>
                <a:ea typeface="ＭＳ Ｐゴシック" charset="0"/>
                <a:cs typeface="ＭＳ Ｐゴシック" charset="0"/>
              </a:rPr>
              <a:t>’</a:t>
            </a:r>
            <a:r>
              <a:rPr lang="en-US" dirty="0">
                <a:solidFill>
                  <a:srgbClr val="00467F"/>
                </a:solidFill>
                <a:latin typeface="Arial" charset="0"/>
                <a:ea typeface="ＭＳ Ｐゴシック" charset="0"/>
                <a:cs typeface="ＭＳ Ｐゴシック" charset="0"/>
              </a:rPr>
              <a:t>s Oriole </a:t>
            </a:r>
            <a:r>
              <a:rPr lang="en-US" sz="2800" dirty="0">
                <a:solidFill>
                  <a:srgbClr val="00467F"/>
                </a:solidFill>
                <a:latin typeface="Arial" charset="0"/>
                <a:ea typeface="ＭＳ Ｐゴシック" charset="0"/>
                <a:cs typeface="ＭＳ Ｐゴシック" charset="0"/>
              </a:rPr>
              <a:t>(female)</a:t>
            </a:r>
          </a:p>
        </p:txBody>
      </p:sp>
      <p:sp>
        <p:nvSpPr>
          <p:cNvPr id="55299" name="Text Box 4"/>
          <p:cNvSpPr txBox="1">
            <a:spLocks noChangeArrowheads="1"/>
          </p:cNvSpPr>
          <p:nvPr/>
        </p:nvSpPr>
        <p:spPr bwMode="auto">
          <a:xfrm>
            <a:off x="6629400" y="594360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dirty="0">
                <a:solidFill>
                  <a:schemeClr val="bg1"/>
                </a:solidFill>
                <a:latin typeface="Arial" charset="0"/>
              </a:rPr>
              <a:t>By </a:t>
            </a:r>
            <a:r>
              <a:rPr lang="en-US" sz="1400" dirty="0">
                <a:solidFill>
                  <a:srgbClr val="00467F"/>
                </a:solidFill>
                <a:latin typeface="Arial" charset="0"/>
              </a:rPr>
              <a:t>Tom Grey </a:t>
            </a:r>
          </a:p>
        </p:txBody>
      </p:sp>
      <p:pic>
        <p:nvPicPr>
          <p:cNvPr id="55300" name="Picture 5" descr="C:\Documents and Settings\karen\Desktop\PLONE IMAGES\3 originals\Bullock'sFemale.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38300" y="1447800"/>
            <a:ext cx="5867400" cy="4340225"/>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6" name="Rectangle 5"/>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7"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8"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657864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6866">
                                            <p:txEl>
                                              <p:pRg st="0" end="0"/>
                                            </p:txEl>
                                          </p:spTgt>
                                        </p:tgtEl>
                                        <p:attrNameLst>
                                          <p:attrName>style.visibility</p:attrName>
                                        </p:attrNameLst>
                                      </p:cBhvr>
                                      <p:to>
                                        <p:strVal val="visible"/>
                                      </p:to>
                                    </p:set>
                                    <p:anim calcmode="lin" valueType="num">
                                      <p:cBhvr additive="base">
                                        <p:cTn id="7" dur="300" fill="hold"/>
                                        <p:tgtEl>
                                          <p:spTgt spid="3686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6866">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169634" y="2284137"/>
            <a:ext cx="6096000" cy="1143000"/>
          </a:xfrm>
        </p:spPr>
        <p:txBody>
          <a:bodyPr/>
          <a:lstStyle/>
          <a:p>
            <a:pPr eaLnBrk="1" hangingPunct="1"/>
            <a:r>
              <a:rPr lang="en-US" dirty="0">
                <a:solidFill>
                  <a:srgbClr val="00467F"/>
                </a:solidFill>
                <a:latin typeface="Arial" charset="0"/>
                <a:ea typeface="ＭＳ Ｐゴシック" charset="0"/>
                <a:cs typeface="ＭＳ Ｐゴシック" charset="0"/>
              </a:rPr>
              <a:t>Black-crowned </a:t>
            </a:r>
            <a:r>
              <a:rPr lang="en-US" dirty="0" smtClean="0">
                <a:solidFill>
                  <a:srgbClr val="00467F"/>
                </a:solidFill>
                <a:latin typeface="Arial" charset="0"/>
                <a:ea typeface="ＭＳ Ｐゴシック" charset="0"/>
                <a:cs typeface="ＭＳ Ｐゴシック" charset="0"/>
              </a:rPr>
              <a:t/>
            </a:r>
            <a:br>
              <a:rPr lang="en-US" dirty="0" smtClean="0">
                <a:solidFill>
                  <a:srgbClr val="00467F"/>
                </a:solidFill>
                <a:latin typeface="Arial" charset="0"/>
                <a:ea typeface="ＭＳ Ｐゴシック" charset="0"/>
                <a:cs typeface="ＭＳ Ｐゴシック" charset="0"/>
              </a:rPr>
            </a:br>
            <a:r>
              <a:rPr lang="en-US" dirty="0" smtClean="0">
                <a:solidFill>
                  <a:srgbClr val="00467F"/>
                </a:solidFill>
                <a:latin typeface="Arial" charset="0"/>
                <a:ea typeface="ＭＳ Ｐゴシック" charset="0"/>
                <a:cs typeface="ＭＳ Ｐゴシック" charset="0"/>
              </a:rPr>
              <a:t>Night</a:t>
            </a:r>
            <a:r>
              <a:rPr lang="en-US" dirty="0">
                <a:solidFill>
                  <a:srgbClr val="00467F"/>
                </a:solidFill>
                <a:latin typeface="Arial" charset="0"/>
                <a:ea typeface="ＭＳ Ｐゴシック" charset="0"/>
                <a:cs typeface="ＭＳ Ｐゴシック" charset="0"/>
              </a:rPr>
              <a:t>-</a:t>
            </a:r>
            <a:r>
              <a:rPr lang="en-US" dirty="0" smtClean="0">
                <a:solidFill>
                  <a:srgbClr val="00467F"/>
                </a:solidFill>
                <a:latin typeface="Arial" charset="0"/>
                <a:ea typeface="ＭＳ Ｐゴシック" charset="0"/>
                <a:cs typeface="ＭＳ Ｐゴシック" charset="0"/>
              </a:rPr>
              <a:t>Heron</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Pedrete</a:t>
            </a:r>
            <a:r>
              <a:rPr lang="en-US" sz="2800" dirty="0" smtClean="0">
                <a:solidFill>
                  <a:srgbClr val="000000"/>
                </a:solidFill>
                <a:latin typeface="Arial" charset="0"/>
                <a:ea typeface="ＭＳ Ｐゴシック" charset="0"/>
                <a:cs typeface="ＭＳ Ｐゴシック" charset="0"/>
              </a:rPr>
              <a:t> de Corona </a:t>
            </a:r>
            <a:r>
              <a:rPr lang="en-US" sz="2800" dirty="0" err="1" smtClean="0">
                <a:solidFill>
                  <a:srgbClr val="000000"/>
                </a:solidFill>
                <a:latin typeface="Arial" charset="0"/>
                <a:ea typeface="ＭＳ Ｐゴシック" charset="0"/>
                <a:cs typeface="ＭＳ Ｐゴシック" charset="0"/>
              </a:rPr>
              <a:t>Negra</a:t>
            </a:r>
            <a:endParaRPr lang="en-US" sz="2800" dirty="0">
              <a:solidFill>
                <a:srgbClr val="000000"/>
              </a:solidFill>
              <a:latin typeface="Arial" charset="0"/>
              <a:ea typeface="ＭＳ Ｐゴシック" charset="0"/>
              <a:cs typeface="ＭＳ Ｐゴシック" charset="0"/>
            </a:endParaRPr>
          </a:p>
        </p:txBody>
      </p:sp>
      <p:pic>
        <p:nvPicPr>
          <p:cNvPr id="57347" name="Picture 4" descr="Black-crowned Night Her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956733"/>
            <a:ext cx="2951163" cy="51054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7348" name="Rectangle 6"/>
          <p:cNvSpPr>
            <a:spLocks noChangeArrowheads="1"/>
          </p:cNvSpPr>
          <p:nvPr/>
        </p:nvSpPr>
        <p:spPr bwMode="auto">
          <a:xfrm>
            <a:off x="1524000" y="6125427"/>
            <a:ext cx="1389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dirty="0">
                <a:solidFill>
                  <a:srgbClr val="00467F"/>
                </a:solidFill>
                <a:latin typeface="Arial" charset="0"/>
              </a:rPr>
              <a:t>By </a:t>
            </a:r>
            <a:r>
              <a:rPr lang="en-US" sz="1400" dirty="0" err="1">
                <a:solidFill>
                  <a:srgbClr val="00467F"/>
                </a:solidFill>
                <a:latin typeface="Arial" charset="0"/>
              </a:rPr>
              <a:t>iStockPhoto</a:t>
            </a:r>
            <a:endParaRPr lang="en-US" sz="1400" dirty="0">
              <a:solidFill>
                <a:srgbClr val="00467F"/>
              </a:solidFill>
              <a:latin typeface="Arial" charset="0"/>
            </a:endParaRPr>
          </a:p>
        </p:txBody>
      </p:sp>
      <p:sp>
        <p:nvSpPr>
          <p:cNvPr id="5" name="Rectangle 4"/>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6" name="Rectangle 5"/>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7"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8"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104657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3314">
                                            <p:txEl>
                                              <p:pRg st="0" end="0"/>
                                            </p:txEl>
                                          </p:spTgt>
                                        </p:tgtEl>
                                        <p:attrNameLst>
                                          <p:attrName>style.visibility</p:attrName>
                                        </p:attrNameLst>
                                      </p:cBhvr>
                                      <p:to>
                                        <p:strVal val="visible"/>
                                      </p:to>
                                    </p:set>
                                    <p:anim calcmode="lin" valueType="num">
                                      <p:cBhvr additive="base">
                                        <p:cTn id="7" dur="300" fill="hold"/>
                                        <p:tgtEl>
                                          <p:spTgt spid="1331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331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Cedar </a:t>
            </a:r>
            <a:r>
              <a:rPr lang="en-US" dirty="0" smtClean="0">
                <a:solidFill>
                  <a:srgbClr val="00467F"/>
                </a:solidFill>
                <a:latin typeface="Arial" charset="0"/>
                <a:ea typeface="ＭＳ Ｐゴシック" charset="0"/>
                <a:cs typeface="ＭＳ Ｐゴシック" charset="0"/>
              </a:rPr>
              <a:t>Waxwing</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Ampelis</a:t>
            </a:r>
            <a:r>
              <a:rPr lang="en-US" sz="2800" dirty="0" smtClean="0">
                <a:solidFill>
                  <a:srgbClr val="000000"/>
                </a:solidFill>
                <a:latin typeface="Arial" charset="0"/>
                <a:ea typeface="ＭＳ Ｐゴシック" charset="0"/>
                <a:cs typeface="ＭＳ Ｐゴシック" charset="0"/>
              </a:rPr>
              <a:t> </a:t>
            </a:r>
            <a:r>
              <a:rPr lang="en-US" sz="2800" dirty="0" err="1">
                <a:solidFill>
                  <a:srgbClr val="000000"/>
                </a:solidFill>
                <a:latin typeface="Arial" charset="0"/>
                <a:ea typeface="ＭＳ Ｐゴシック" charset="0"/>
                <a:cs typeface="ＭＳ Ｐゴシック" charset="0"/>
              </a:rPr>
              <a:t>C</a:t>
            </a:r>
            <a:r>
              <a:rPr lang="en-US" sz="2800" dirty="0" err="1" smtClean="0">
                <a:solidFill>
                  <a:srgbClr val="000000"/>
                </a:solidFill>
                <a:latin typeface="Arial" charset="0"/>
                <a:ea typeface="ＭＳ Ｐゴシック" charset="0"/>
                <a:cs typeface="ＭＳ Ｐゴシック" charset="0"/>
              </a:rPr>
              <a:t>hinito</a:t>
            </a:r>
            <a:endParaRPr lang="en-US" sz="2800" dirty="0">
              <a:solidFill>
                <a:srgbClr val="000000"/>
              </a:solidFill>
              <a:latin typeface="Arial" charset="0"/>
              <a:ea typeface="ＭＳ Ｐゴシック" charset="0"/>
              <a:cs typeface="ＭＳ Ｐゴシック" charset="0"/>
            </a:endParaRPr>
          </a:p>
        </p:txBody>
      </p:sp>
      <p:sp>
        <p:nvSpPr>
          <p:cNvPr id="59395" name="Rectangle 3"/>
          <p:cNvSpPr>
            <a:spLocks noChangeArrowheads="1"/>
          </p:cNvSpPr>
          <p:nvPr/>
        </p:nvSpPr>
        <p:spPr bwMode="auto">
          <a:xfrm>
            <a:off x="2619375" y="3929063"/>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59396" name="Picture 5" descr="Cedar Waxing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931488"/>
            <a:ext cx="3040063" cy="45720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59397" name="Text Box 6"/>
          <p:cNvSpPr txBox="1">
            <a:spLocks noChangeArrowheads="1"/>
          </p:cNvSpPr>
          <p:nvPr/>
        </p:nvSpPr>
        <p:spPr bwMode="auto">
          <a:xfrm>
            <a:off x="6274157" y="6211708"/>
            <a:ext cx="2286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dirty="0">
                <a:solidFill>
                  <a:srgbClr val="00467F"/>
                </a:solidFill>
                <a:latin typeface="Arial" charset="0"/>
              </a:rPr>
              <a:t>By "Jupiter Saturn"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633996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14338">
                                            <p:txEl>
                                              <p:pRg st="0" end="0"/>
                                            </p:txEl>
                                          </p:spTgt>
                                        </p:tgtEl>
                                        <p:attrNameLst>
                                          <p:attrName>style.visibility</p:attrName>
                                        </p:attrNameLst>
                                      </p:cBhvr>
                                      <p:to>
                                        <p:strVal val="visible"/>
                                      </p:to>
                                    </p:set>
                                    <p:anim calcmode="lin" valueType="num">
                                      <p:cBhvr additive="base">
                                        <p:cTn id="7" dur="300" fill="hold"/>
                                        <p:tgtEl>
                                          <p:spTgt spid="1433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1433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1704169" y="4845050"/>
            <a:ext cx="586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dirty="0" err="1">
                <a:solidFill>
                  <a:srgbClr val="00467F"/>
                </a:solidFill>
                <a:latin typeface="Arial" charset="0"/>
              </a:rPr>
              <a:t>www.CelebrateUrbanBirds.org</a:t>
            </a:r>
            <a:endParaRPr lang="en-US" sz="3200" dirty="0">
              <a:solidFill>
                <a:srgbClr val="00467F"/>
              </a:solidFill>
              <a:latin typeface="Arial" charset="0"/>
            </a:endParaRPr>
          </a:p>
        </p:txBody>
      </p:sp>
      <p:pic>
        <p:nvPicPr>
          <p:cNvPr id="61443" name="Picture 4" descr="\\132.236.164.171\groups\EDU\KAREN\Plone Images\Zero-Oriole.gif"/>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48000" y="1339850"/>
            <a:ext cx="27638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5"/>
          <p:cNvSpPr txBox="1">
            <a:spLocks noChangeArrowheads="1"/>
          </p:cNvSpPr>
          <p:nvPr/>
        </p:nvSpPr>
        <p:spPr bwMode="auto">
          <a:xfrm>
            <a:off x="533400" y="577850"/>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3200">
                <a:solidFill>
                  <a:srgbClr val="00467F"/>
                </a:solidFill>
                <a:latin typeface="Arial" charset="0"/>
              </a:rPr>
              <a:t>Thank you for sending us your observations!</a:t>
            </a:r>
            <a:r>
              <a:rPr lang="en-US" sz="3200">
                <a:solidFill>
                  <a:srgbClr val="00467F"/>
                </a:solidFill>
              </a:rPr>
              <a:t/>
            </a:r>
            <a:br>
              <a:rPr lang="en-US" sz="3200">
                <a:solidFill>
                  <a:srgbClr val="00467F"/>
                </a:solidFill>
              </a:rPr>
            </a:br>
            <a:endParaRPr lang="en-US" sz="3200">
              <a:solidFill>
                <a:srgbClr val="00467F"/>
              </a:solidFill>
            </a:endParaRPr>
          </a:p>
        </p:txBody>
      </p:sp>
      <p:sp>
        <p:nvSpPr>
          <p:cNvPr id="61445" name="Rectangle 6"/>
          <p:cNvSpPr>
            <a:spLocks noChangeArrowheads="1"/>
          </p:cNvSpPr>
          <p:nvPr/>
        </p:nvSpPr>
        <p:spPr bwMode="auto">
          <a:xfrm>
            <a:off x="1600200" y="4333522"/>
            <a:ext cx="59713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dirty="0">
                <a:solidFill>
                  <a:srgbClr val="00467F"/>
                </a:solidFill>
                <a:latin typeface="Arial" charset="0"/>
              </a:rPr>
              <a:t>Don</a:t>
            </a:r>
            <a:r>
              <a:rPr lang="ja-JP" altLang="en-US" dirty="0">
                <a:solidFill>
                  <a:srgbClr val="00467F"/>
                </a:solidFill>
                <a:latin typeface="Arial" charset="0"/>
              </a:rPr>
              <a:t>’</a:t>
            </a:r>
            <a:r>
              <a:rPr lang="en-US" dirty="0">
                <a:solidFill>
                  <a:srgbClr val="00467F"/>
                </a:solidFill>
                <a:latin typeface="Arial" charset="0"/>
              </a:rPr>
              <a:t>t forget to send your data even if you see NO Birds.</a:t>
            </a:r>
          </a:p>
        </p:txBody>
      </p:sp>
      <p:pic>
        <p:nvPicPr>
          <p:cNvPr id="61446" name="Picture 6" descr="CL_CUB_BK_logo_stackA_RGB.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62400" y="5452710"/>
            <a:ext cx="16176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9" name="Picture 21" descr="CL_logo_RGB_inv.emf"/>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10" name="Picture 18" descr="Citizen Science.eps"/>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8577230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ChangeArrowheads="1"/>
          </p:cNvSpPr>
          <p:nvPr/>
        </p:nvSpPr>
        <p:spPr bwMode="auto">
          <a:xfrm>
            <a:off x="525463" y="1408837"/>
            <a:ext cx="8229600" cy="2769989"/>
          </a:xfrm>
          <a:prstGeom prst="rect">
            <a:avLst/>
          </a:prstGeom>
          <a:noFill/>
          <a:ln w="9525">
            <a:noFill/>
            <a:miter lim="800000"/>
            <a:headEnd/>
            <a:tailEnd/>
          </a:ln>
        </p:spPr>
        <p:txBody>
          <a:bodyPr wrap="square">
            <a:spAutoFit/>
          </a:bodyPr>
          <a:lstStyle/>
          <a:p>
            <a:pPr>
              <a:buFont typeface="Arial" charset="0"/>
              <a:buChar char="•"/>
            </a:pPr>
            <a:endParaRPr lang="en-US" sz="1800" dirty="0">
              <a:latin typeface="Arial" charset="0"/>
              <a:cs typeface="Arial" charset="0"/>
            </a:endParaRPr>
          </a:p>
          <a:p>
            <a:pPr lvl="1">
              <a:buFont typeface="Arial" charset="0"/>
              <a:buChar char="•"/>
            </a:pPr>
            <a:endParaRPr lang="en-US" sz="1800" dirty="0">
              <a:latin typeface="Arial" charset="0"/>
              <a:cs typeface="Arial" charset="0"/>
            </a:endParaRPr>
          </a:p>
          <a:p>
            <a:pPr lvl="1">
              <a:buFont typeface="Arial" charset="0"/>
              <a:buChar char="•"/>
            </a:pPr>
            <a:r>
              <a:rPr lang="en-US" sz="2000" dirty="0" smtClean="0">
                <a:latin typeface="Arial" charset="0"/>
                <a:cs typeface="Arial" charset="0"/>
              </a:rPr>
              <a:t> </a:t>
            </a:r>
            <a:r>
              <a:rPr lang="en-US" sz="2000" dirty="0" smtClean="0">
                <a:cs typeface="Arial" charset="0"/>
              </a:rPr>
              <a:t> Size &amp; Shape</a:t>
            </a:r>
          </a:p>
          <a:p>
            <a:pPr lvl="1">
              <a:buFont typeface="Arial" charset="0"/>
              <a:buChar char="•"/>
            </a:pPr>
            <a:r>
              <a:rPr lang="en-US" sz="2000" dirty="0" smtClean="0">
                <a:cs typeface="Arial" charset="0"/>
              </a:rPr>
              <a:t>  Color Pattern</a:t>
            </a:r>
          </a:p>
          <a:p>
            <a:pPr lvl="1">
              <a:buFont typeface="Arial" charset="0"/>
              <a:buChar char="•"/>
            </a:pPr>
            <a:r>
              <a:rPr lang="en-US" sz="2000" dirty="0" smtClean="0">
                <a:cs typeface="Arial" charset="0"/>
              </a:rPr>
              <a:t>  Behavior</a:t>
            </a:r>
          </a:p>
          <a:p>
            <a:pPr lvl="1">
              <a:buFont typeface="Arial" charset="0"/>
              <a:buChar char="•"/>
            </a:pPr>
            <a:r>
              <a:rPr lang="en-US" sz="2000" dirty="0" smtClean="0">
                <a:cs typeface="Arial" charset="0"/>
              </a:rPr>
              <a:t>  Habitat</a:t>
            </a:r>
          </a:p>
          <a:p>
            <a:pPr lvl="1">
              <a:buFont typeface="Arial" charset="0"/>
              <a:buChar char="•"/>
            </a:pPr>
            <a:r>
              <a:rPr lang="en-US" sz="2000" dirty="0" smtClean="0">
                <a:cs typeface="Arial" charset="0"/>
              </a:rPr>
              <a:t>  Field Marks</a:t>
            </a:r>
          </a:p>
          <a:p>
            <a:pPr lvl="1">
              <a:buFont typeface="Arial" charset="0"/>
              <a:buChar char="•"/>
            </a:pPr>
            <a:r>
              <a:rPr lang="en-US" sz="2000" dirty="0" smtClean="0">
                <a:cs typeface="Arial" charset="0"/>
              </a:rPr>
              <a:t>  Songs &amp; Calls </a:t>
            </a:r>
          </a:p>
          <a:p>
            <a:pPr>
              <a:buFont typeface="Arial" charset="0"/>
              <a:buChar char="•"/>
            </a:pPr>
            <a:endParaRPr lang="en-US" dirty="0">
              <a:latin typeface="Arial" charset="0"/>
              <a:cs typeface="Arial" charset="0"/>
            </a:endParaRPr>
          </a:p>
        </p:txBody>
      </p:sp>
      <p:pic>
        <p:nvPicPr>
          <p:cNvPr id="4" name="Picture 3" descr="Red-winged Blackbird_Marie Read.jpg"/>
          <p:cNvPicPr>
            <a:picLocks noChangeAspect="1"/>
          </p:cNvPicPr>
          <p:nvPr/>
        </p:nvPicPr>
        <p:blipFill>
          <a:blip r:embed="rId3"/>
          <a:stretch>
            <a:fillRect/>
          </a:stretch>
        </p:blipFill>
        <p:spPr>
          <a:xfrm>
            <a:off x="3581400" y="4572000"/>
            <a:ext cx="2247900" cy="1706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fem-housesparrow_on Fence.jpg"/>
          <p:cNvPicPr>
            <a:picLocks noChangeAspect="1"/>
          </p:cNvPicPr>
          <p:nvPr/>
        </p:nvPicPr>
        <p:blipFill>
          <a:blip r:embed="rId4"/>
          <a:stretch>
            <a:fillRect/>
          </a:stretch>
        </p:blipFill>
        <p:spPr>
          <a:xfrm>
            <a:off x="6172200" y="2286000"/>
            <a:ext cx="2362200" cy="1771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Brown-headed Cowbird_Marie Read.jpg"/>
          <p:cNvPicPr>
            <a:picLocks noChangeAspect="1"/>
          </p:cNvPicPr>
          <p:nvPr/>
        </p:nvPicPr>
        <p:blipFill>
          <a:blip r:embed="rId5"/>
          <a:stretch>
            <a:fillRect/>
          </a:stretch>
        </p:blipFill>
        <p:spPr>
          <a:xfrm>
            <a:off x="762000" y="4572000"/>
            <a:ext cx="2332223" cy="1701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0" y="6629400"/>
            <a:ext cx="9144000" cy="228600"/>
          </a:xfrm>
          <a:prstGeom prst="rect">
            <a:avLst/>
          </a:prstGeom>
          <a:solidFill>
            <a:srgbClr val="FBCD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80" charset="-128"/>
            </a:endParaRPr>
          </a:p>
        </p:txBody>
      </p:sp>
      <p:sp>
        <p:nvSpPr>
          <p:cNvPr id="10" name="Rectangle 9"/>
          <p:cNvSpPr/>
          <p:nvPr/>
        </p:nvSpPr>
        <p:spPr>
          <a:xfrm>
            <a:off x="0" y="0"/>
            <a:ext cx="9144000" cy="4968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80" charset="-128"/>
            </a:endParaRPr>
          </a:p>
        </p:txBody>
      </p:sp>
      <p:pic>
        <p:nvPicPr>
          <p:cNvPr id="11" name="Picture 21" descr="CL_logo_RGB_inv.emf"/>
          <p:cNvPicPr>
            <a:picLocks noChangeAspect="1"/>
          </p:cNvPicPr>
          <p:nvPr/>
        </p:nvPicPr>
        <p:blipFill>
          <a:blip r:embed="rId6"/>
          <a:srcRect/>
          <a:stretch>
            <a:fillRect/>
          </a:stretch>
        </p:blipFill>
        <p:spPr bwMode="auto">
          <a:xfrm>
            <a:off x="534988" y="109538"/>
            <a:ext cx="2513012" cy="282575"/>
          </a:xfrm>
          <a:prstGeom prst="rect">
            <a:avLst/>
          </a:prstGeom>
          <a:noFill/>
          <a:ln w="9525">
            <a:noFill/>
            <a:miter lim="800000"/>
            <a:headEnd/>
            <a:tailEnd/>
          </a:ln>
        </p:spPr>
      </p:pic>
      <p:pic>
        <p:nvPicPr>
          <p:cNvPr id="12" name="Picture 22" descr="Celebrate Urban Birds.eps"/>
          <p:cNvPicPr>
            <a:picLocks noChangeAspect="1"/>
          </p:cNvPicPr>
          <p:nvPr/>
        </p:nvPicPr>
        <p:blipFill>
          <a:blip r:embed="rId7"/>
          <a:srcRect/>
          <a:stretch>
            <a:fillRect/>
          </a:stretch>
        </p:blipFill>
        <p:spPr bwMode="auto">
          <a:xfrm>
            <a:off x="6484938" y="109538"/>
            <a:ext cx="2270125" cy="312737"/>
          </a:xfrm>
          <a:prstGeom prst="rect">
            <a:avLst/>
          </a:prstGeom>
          <a:noFill/>
          <a:ln w="9525">
            <a:noFill/>
            <a:miter lim="800000"/>
            <a:headEnd/>
            <a:tailEnd/>
          </a:ln>
        </p:spPr>
      </p:pic>
      <p:pic>
        <p:nvPicPr>
          <p:cNvPr id="13" name="Picture 12" descr="Song Sparrow_Marie Read.jpg"/>
          <p:cNvPicPr>
            <a:picLocks noChangeAspect="1"/>
          </p:cNvPicPr>
          <p:nvPr/>
        </p:nvPicPr>
        <p:blipFill>
          <a:blip r:embed="rId8" cstate="print"/>
          <a:stretch>
            <a:fillRect/>
          </a:stretch>
        </p:blipFill>
        <p:spPr>
          <a:xfrm>
            <a:off x="6320192" y="4577080"/>
            <a:ext cx="2214208" cy="1701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0" y="838200"/>
            <a:ext cx="9144000" cy="707886"/>
          </a:xfrm>
          <a:prstGeom prst="rect">
            <a:avLst/>
          </a:prstGeom>
        </p:spPr>
        <p:txBody>
          <a:bodyPr wrap="square">
            <a:spAutoFit/>
          </a:bodyPr>
          <a:lstStyle/>
          <a:p>
            <a:pPr lvl="1" algn="ctr"/>
            <a:r>
              <a:rPr lang="en-US" sz="2000" dirty="0" smtClean="0">
                <a:solidFill>
                  <a:prstClr val="black"/>
                </a:solidFill>
                <a:cs typeface="Arial" charset="0"/>
              </a:rPr>
              <a:t>Where did I see the bird? </a:t>
            </a:r>
          </a:p>
          <a:p>
            <a:pPr lvl="1" algn="ctr"/>
            <a:r>
              <a:rPr lang="en-US" sz="2000" dirty="0" smtClean="0">
                <a:solidFill>
                  <a:prstClr val="black"/>
                </a:solidFill>
                <a:cs typeface="Arial" charset="0"/>
              </a:rPr>
              <a:t>Does it remind me of any other birds?</a:t>
            </a:r>
            <a:endParaRPr lang="en-US" sz="2000" dirty="0">
              <a:solidFill>
                <a:prstClr val="black"/>
              </a:solidFill>
              <a:cs typeface="Arial" charset="0"/>
            </a:endParaRPr>
          </a:p>
        </p:txBody>
      </p:sp>
    </p:spTree>
    <p:extLst>
      <p:ext uri="{BB962C8B-B14F-4D97-AF65-F5344CB8AC3E}">
        <p14:creationId xmlns:p14="http://schemas.microsoft.com/office/powerpoint/2010/main" val="51500244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22" name="Rectangle 21"/>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15364" name="Picture 21" descr="CL_logo_RGB_inv.emf"/>
          <p:cNvPicPr>
            <a:picLocks noChangeAspect="1"/>
          </p:cNvPicPr>
          <p:nvPr/>
        </p:nvPicPr>
        <p:blipFill>
          <a:blip r:embed="rId3"/>
          <a:srcRect/>
          <a:stretch>
            <a:fillRect/>
          </a:stretch>
        </p:blipFill>
        <p:spPr bwMode="auto">
          <a:xfrm>
            <a:off x="534988" y="109538"/>
            <a:ext cx="2513012" cy="282575"/>
          </a:xfrm>
          <a:prstGeom prst="rect">
            <a:avLst/>
          </a:prstGeom>
          <a:noFill/>
          <a:ln w="9525">
            <a:noFill/>
            <a:miter lim="800000"/>
            <a:headEnd/>
            <a:tailEnd/>
          </a:ln>
        </p:spPr>
      </p:pic>
      <p:pic>
        <p:nvPicPr>
          <p:cNvPr id="15374" name="Picture 18" descr="Citizen Science.eps"/>
          <p:cNvPicPr>
            <a:picLocks noChangeAspect="1"/>
          </p:cNvPicPr>
          <p:nvPr/>
        </p:nvPicPr>
        <p:blipFill>
          <a:blip r:embed="rId4"/>
          <a:srcRect/>
          <a:stretch>
            <a:fillRect/>
          </a:stretch>
        </p:blipFill>
        <p:spPr bwMode="auto">
          <a:xfrm>
            <a:off x="7132638" y="136525"/>
            <a:ext cx="1401762" cy="234950"/>
          </a:xfrm>
          <a:prstGeom prst="rect">
            <a:avLst/>
          </a:prstGeom>
          <a:noFill/>
          <a:ln w="9525">
            <a:noFill/>
            <a:miter lim="800000"/>
            <a:headEnd/>
            <a:tailEnd/>
          </a:ln>
        </p:spPr>
      </p:pic>
      <p:sp>
        <p:nvSpPr>
          <p:cNvPr id="6" name="TextBox 5"/>
          <p:cNvSpPr txBox="1"/>
          <p:nvPr/>
        </p:nvSpPr>
        <p:spPr>
          <a:xfrm>
            <a:off x="2606674" y="5706070"/>
            <a:ext cx="4525963" cy="523220"/>
          </a:xfrm>
          <a:prstGeom prst="rect">
            <a:avLst/>
          </a:prstGeom>
          <a:noFill/>
        </p:spPr>
        <p:txBody>
          <a:bodyPr wrap="square" rtlCol="0">
            <a:spAutoFit/>
          </a:bodyPr>
          <a:lstStyle/>
          <a:p>
            <a:r>
              <a:rPr lang="en-US" sz="2800" b="1" dirty="0" smtClean="0"/>
              <a:t>www.AllAboutBirds.org</a:t>
            </a:r>
            <a:endParaRPr lang="en-US" sz="2800" b="1" dirty="0"/>
          </a:p>
        </p:txBody>
      </p:sp>
      <p:pic>
        <p:nvPicPr>
          <p:cNvPr id="1026" name="Picture 2"/>
          <p:cNvPicPr>
            <a:picLocks noChangeAspect="1" noChangeArrowheads="1"/>
          </p:cNvPicPr>
          <p:nvPr/>
        </p:nvPicPr>
        <p:blipFill>
          <a:blip r:embed="rId5"/>
          <a:srcRect t="6793" r="3125" b="9253"/>
          <a:stretch>
            <a:fillRect/>
          </a:stretch>
        </p:blipFill>
        <p:spPr bwMode="auto">
          <a:xfrm>
            <a:off x="152400" y="737824"/>
            <a:ext cx="8839200" cy="4596176"/>
          </a:xfrm>
          <a:prstGeom prst="rect">
            <a:avLst/>
          </a:prstGeom>
          <a:noFill/>
          <a:ln w="9525">
            <a:noFill/>
            <a:miter lim="800000"/>
            <a:headEnd/>
            <a:tailEnd/>
          </a:ln>
        </p:spPr>
      </p:pic>
    </p:spTree>
    <p:extLst>
      <p:ext uri="{BB962C8B-B14F-4D97-AF65-F5344CB8AC3E}">
        <p14:creationId xmlns:p14="http://schemas.microsoft.com/office/powerpoint/2010/main" val="133399533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629400"/>
            <a:ext cx="9144000" cy="228600"/>
          </a:xfrm>
          <a:prstGeom prst="rect">
            <a:avLst/>
          </a:prstGeom>
          <a:solidFill>
            <a:srgbClr val="FBCD3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dirty="0">
              <a:solidFill>
                <a:srgbClr val="FFFFFF"/>
              </a:solidFill>
              <a:ea typeface="ＭＳ Ｐゴシック" pitchFamily="80" charset="-128"/>
            </a:endParaRPr>
          </a:p>
        </p:txBody>
      </p:sp>
      <p:pic>
        <p:nvPicPr>
          <p:cNvPr id="11" name="Picture 22" descr="Celebrate Urban Birds.eps"/>
          <p:cNvPicPr>
            <a:picLocks noChangeAspect="1"/>
          </p:cNvPicPr>
          <p:nvPr/>
        </p:nvPicPr>
        <p:blipFill>
          <a:blip r:embed="rId3"/>
          <a:srcRect/>
          <a:stretch>
            <a:fillRect/>
          </a:stretch>
        </p:blipFill>
        <p:spPr bwMode="auto">
          <a:xfrm>
            <a:off x="6492875" y="109538"/>
            <a:ext cx="2270125" cy="312737"/>
          </a:xfrm>
          <a:prstGeom prst="rect">
            <a:avLst/>
          </a:prstGeom>
          <a:noFill/>
          <a:ln w="9525">
            <a:noFill/>
            <a:miter lim="800000"/>
            <a:headEnd/>
            <a:tailEnd/>
          </a:ln>
        </p:spPr>
      </p:pic>
      <p:pic>
        <p:nvPicPr>
          <p:cNvPr id="12" name="Picture 21" descr="CL_logo_RGB_inv.emf"/>
          <p:cNvPicPr>
            <a:picLocks noChangeAspect="1"/>
          </p:cNvPicPr>
          <p:nvPr/>
        </p:nvPicPr>
        <p:blipFill>
          <a:blip r:embed="rId4"/>
          <a:srcRect/>
          <a:stretch>
            <a:fillRect/>
          </a:stretch>
        </p:blipFill>
        <p:spPr bwMode="auto">
          <a:xfrm>
            <a:off x="228600" y="109538"/>
            <a:ext cx="2513012" cy="282575"/>
          </a:xfrm>
          <a:prstGeom prst="rect">
            <a:avLst/>
          </a:prstGeom>
          <a:noFill/>
          <a:ln w="9525">
            <a:noFill/>
            <a:miter lim="800000"/>
            <a:headEnd/>
            <a:tailEnd/>
          </a:ln>
        </p:spPr>
      </p:pic>
      <p:pic>
        <p:nvPicPr>
          <p:cNvPr id="2" name="Picture 1" descr="Screen Shot 2015-02-25 at 4.22.06 PM.png"/>
          <p:cNvPicPr>
            <a:picLocks noChangeAspect="1"/>
          </p:cNvPicPr>
          <p:nvPr/>
        </p:nvPicPr>
        <p:blipFill rotWithShape="1">
          <a:blip r:embed="rId5">
            <a:extLst>
              <a:ext uri="{28A0092B-C50C-407E-A947-70E740481C1C}">
                <a14:useLocalDpi xmlns:a14="http://schemas.microsoft.com/office/drawing/2010/main" val="0"/>
              </a:ext>
            </a:extLst>
          </a:blip>
          <a:srcRect l="-2500" t="18639" r="3751" b="20028"/>
          <a:stretch/>
        </p:blipFill>
        <p:spPr>
          <a:xfrm>
            <a:off x="-12700" y="914400"/>
            <a:ext cx="9029700" cy="3505200"/>
          </a:xfrm>
          <a:prstGeom prst="rect">
            <a:avLst/>
          </a:prstGeom>
        </p:spPr>
      </p:pic>
      <p:sp>
        <p:nvSpPr>
          <p:cNvPr id="4" name="TextBox 3"/>
          <p:cNvSpPr txBox="1"/>
          <p:nvPr/>
        </p:nvSpPr>
        <p:spPr>
          <a:xfrm>
            <a:off x="762000" y="5797034"/>
            <a:ext cx="7357491" cy="369332"/>
          </a:xfrm>
          <a:prstGeom prst="rect">
            <a:avLst/>
          </a:prstGeom>
          <a:noFill/>
        </p:spPr>
        <p:txBody>
          <a:bodyPr wrap="none" rtlCol="0">
            <a:spAutoFit/>
          </a:bodyPr>
          <a:lstStyle/>
          <a:p>
            <a:r>
              <a:rPr lang="en-US" dirty="0" err="1" smtClean="0"/>
              <a:t>Youtube</a:t>
            </a:r>
            <a:r>
              <a:rPr lang="en-US" dirty="0"/>
              <a:t> demo: https://</a:t>
            </a:r>
            <a:r>
              <a:rPr lang="en-US" dirty="0" err="1"/>
              <a:t>www.youtube.com</a:t>
            </a:r>
            <a:r>
              <a:rPr lang="en-US" dirty="0"/>
              <a:t>/</a:t>
            </a:r>
            <a:r>
              <a:rPr lang="en-US" dirty="0" err="1"/>
              <a:t>watch?v</a:t>
            </a:r>
            <a:r>
              <a:rPr lang="en-US" dirty="0"/>
              <a:t>=OkH11ZiIL9E#t=38</a:t>
            </a:r>
          </a:p>
        </p:txBody>
      </p:sp>
    </p:spTree>
    <p:extLst>
      <p:ext uri="{BB962C8B-B14F-4D97-AF65-F5344CB8AC3E}">
        <p14:creationId xmlns:p14="http://schemas.microsoft.com/office/powerpoint/2010/main" val="40127194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33982" y="685800"/>
            <a:ext cx="8229600" cy="1143000"/>
          </a:xfrm>
        </p:spPr>
        <p:txBody>
          <a:bodyPr/>
          <a:lstStyle/>
          <a:p>
            <a:pPr eaLnBrk="1" hangingPunct="1"/>
            <a:r>
              <a:rPr lang="en-US" dirty="0">
                <a:solidFill>
                  <a:srgbClr val="00467F"/>
                </a:solidFill>
                <a:latin typeface="Arial" charset="0"/>
                <a:ea typeface="ＭＳ Ｐゴシック" charset="0"/>
                <a:cs typeface="ＭＳ Ｐゴシック" charset="0"/>
              </a:rPr>
              <a:t>Peregrine </a:t>
            </a:r>
            <a:r>
              <a:rPr lang="en-US" dirty="0" smtClean="0">
                <a:solidFill>
                  <a:srgbClr val="00467F"/>
                </a:solidFill>
                <a:latin typeface="Arial" charset="0"/>
                <a:ea typeface="ＭＳ Ｐゴシック" charset="0"/>
                <a:cs typeface="ＭＳ Ｐゴシック" charset="0"/>
              </a:rPr>
              <a:t>Falcon</a:t>
            </a:r>
            <a:br>
              <a:rPr lang="en-US" dirty="0" smtClean="0">
                <a:solidFill>
                  <a:srgbClr val="00467F"/>
                </a:solidFill>
                <a:latin typeface="Arial" charset="0"/>
                <a:ea typeface="ＭＳ Ｐゴシック" charset="0"/>
                <a:cs typeface="ＭＳ Ｐゴシック" charset="0"/>
              </a:rPr>
            </a:br>
            <a:r>
              <a:rPr lang="en-US" sz="2800" dirty="0" err="1" smtClean="0">
                <a:solidFill>
                  <a:schemeClr val="tx1"/>
                </a:solidFill>
                <a:latin typeface="Arial" charset="0"/>
                <a:ea typeface="ＭＳ Ｐゴシック" charset="0"/>
                <a:cs typeface="ＭＳ Ｐゴシック" charset="0"/>
              </a:rPr>
              <a:t>Halcón</a:t>
            </a:r>
            <a:r>
              <a:rPr lang="en-US" sz="2800" dirty="0" smtClean="0">
                <a:solidFill>
                  <a:schemeClr val="tx1"/>
                </a:solidFill>
                <a:latin typeface="Arial" charset="0"/>
                <a:ea typeface="ＭＳ Ｐゴシック" charset="0"/>
                <a:cs typeface="ＭＳ Ｐゴシック" charset="0"/>
              </a:rPr>
              <a:t> </a:t>
            </a:r>
            <a:r>
              <a:rPr lang="en-US" sz="2800" dirty="0" err="1" smtClean="0">
                <a:solidFill>
                  <a:schemeClr val="tx1"/>
                </a:solidFill>
                <a:latin typeface="Arial" charset="0"/>
                <a:ea typeface="ＭＳ Ｐゴシック" charset="0"/>
                <a:cs typeface="ＭＳ Ｐゴシック" charset="0"/>
              </a:rPr>
              <a:t>Peregrino</a:t>
            </a:r>
            <a:endParaRPr lang="en-US" sz="2800" dirty="0">
              <a:solidFill>
                <a:schemeClr val="tx1"/>
              </a:solidFill>
              <a:latin typeface="Arial" charset="0"/>
              <a:ea typeface="ＭＳ Ｐゴシック" charset="0"/>
              <a:cs typeface="ＭＳ Ｐゴシック" charset="0"/>
            </a:endParaRPr>
          </a:p>
        </p:txBody>
      </p:sp>
      <p:sp>
        <p:nvSpPr>
          <p:cNvPr id="16387" name="Rectangle 3"/>
          <p:cNvSpPr>
            <a:spLocks noChangeArrowheads="1"/>
          </p:cNvSpPr>
          <p:nvPr/>
        </p:nvSpPr>
        <p:spPr bwMode="auto">
          <a:xfrm>
            <a:off x="2365375" y="353695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16388" name="Picture 5" descr="Peregrine Falco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057400"/>
            <a:ext cx="5486400" cy="3965575"/>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389" name="Text Box 7"/>
          <p:cNvSpPr txBox="1">
            <a:spLocks noChangeArrowheads="1"/>
          </p:cNvSpPr>
          <p:nvPr/>
        </p:nvSpPr>
        <p:spPr bwMode="auto">
          <a:xfrm>
            <a:off x="6629400" y="60960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iStockPhoto</a:t>
            </a:r>
            <a:r>
              <a:rPr lang="en-US">
                <a:solidFill>
                  <a:srgbClr val="00467F"/>
                </a:solidFill>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2385992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050">
                                            <p:txEl>
                                              <p:pRg st="0" end="0"/>
                                            </p:txEl>
                                          </p:spTgt>
                                        </p:tgtEl>
                                        <p:attrNameLst>
                                          <p:attrName>style.visibility</p:attrName>
                                        </p:attrNameLst>
                                      </p:cBhvr>
                                      <p:to>
                                        <p:strVal val="visible"/>
                                      </p:to>
                                    </p:set>
                                    <p:anim calcmode="lin" valueType="num">
                                      <p:cBhvr additive="base">
                                        <p:cTn id="7" dur="300" fill="hold"/>
                                        <p:tgtEl>
                                          <p:spTgt spid="2050">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05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685800"/>
            <a:ext cx="8229600" cy="1143000"/>
          </a:xfrm>
        </p:spPr>
        <p:txBody>
          <a:bodyPr/>
          <a:lstStyle/>
          <a:p>
            <a:pPr eaLnBrk="1" hangingPunct="1"/>
            <a:r>
              <a:rPr lang="en-US" dirty="0">
                <a:solidFill>
                  <a:srgbClr val="00467F"/>
                </a:solidFill>
                <a:latin typeface="Arial" charset="0"/>
                <a:ea typeface="ＭＳ Ｐゴシック" charset="0"/>
                <a:cs typeface="ＭＳ Ｐゴシック" charset="0"/>
              </a:rPr>
              <a:t>American </a:t>
            </a:r>
            <a:r>
              <a:rPr lang="en-US" dirty="0" smtClean="0">
                <a:solidFill>
                  <a:srgbClr val="00467F"/>
                </a:solidFill>
                <a:latin typeface="Arial" charset="0"/>
                <a:ea typeface="ＭＳ Ｐゴシック" charset="0"/>
                <a:cs typeface="ＭＳ Ｐゴシック" charset="0"/>
              </a:rPr>
              <a:t>Crow</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Cuervo</a:t>
            </a:r>
            <a:r>
              <a:rPr lang="en-US" sz="2800" dirty="0" smtClean="0">
                <a:solidFill>
                  <a:srgbClr val="000000"/>
                </a:solidFill>
                <a:latin typeface="Arial" charset="0"/>
                <a:ea typeface="ＭＳ Ｐゴシック" charset="0"/>
                <a:cs typeface="ＭＳ Ｐゴシック" charset="0"/>
              </a:rPr>
              <a:t> Americano</a:t>
            </a:r>
            <a:endParaRPr lang="en-US" sz="2800" dirty="0">
              <a:solidFill>
                <a:srgbClr val="000000"/>
              </a:solidFill>
              <a:latin typeface="Arial" charset="0"/>
              <a:ea typeface="ＭＳ Ｐゴシック" charset="0"/>
              <a:cs typeface="ＭＳ Ｐゴシック" charset="0"/>
            </a:endParaRPr>
          </a:p>
        </p:txBody>
      </p:sp>
      <p:sp>
        <p:nvSpPr>
          <p:cNvPr id="18435" name="Rectangle 3"/>
          <p:cNvSpPr>
            <a:spLocks noChangeArrowheads="1"/>
          </p:cNvSpPr>
          <p:nvPr/>
        </p:nvSpPr>
        <p:spPr bwMode="auto">
          <a:xfrm>
            <a:off x="1881188" y="289718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18436" name="Picture 5" descr="AmericanCr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57400" y="2362200"/>
            <a:ext cx="5486400" cy="3268663"/>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8437" name="Text Box 6"/>
          <p:cNvSpPr txBox="1">
            <a:spLocks noChangeArrowheads="1"/>
          </p:cNvSpPr>
          <p:nvPr/>
        </p:nvSpPr>
        <p:spPr bwMode="auto">
          <a:xfrm>
            <a:off x="6553200" y="5791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Kevin McGowan</a:t>
            </a:r>
            <a:r>
              <a:rPr lang="en-US" sz="1800">
                <a:solidFill>
                  <a:srgbClr val="00467F"/>
                </a:solidFill>
                <a:latin typeface="Arial" charset="0"/>
              </a:rPr>
              <a:t> </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2708175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3074">
                                            <p:txEl>
                                              <p:pRg st="0" end="0"/>
                                            </p:txEl>
                                          </p:spTgt>
                                        </p:tgtEl>
                                        <p:attrNameLst>
                                          <p:attrName>style.visibility</p:attrName>
                                        </p:attrNameLst>
                                      </p:cBhvr>
                                      <p:to>
                                        <p:strVal val="visible"/>
                                      </p:to>
                                    </p:set>
                                    <p:anim calcmode="lin" valueType="num">
                                      <p:cBhvr additive="base">
                                        <p:cTn id="7" dur="3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307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533400"/>
            <a:ext cx="7772400" cy="1143000"/>
          </a:xfrm>
        </p:spPr>
        <p:txBody>
          <a:bodyPr/>
          <a:lstStyle/>
          <a:p>
            <a:pPr eaLnBrk="1" hangingPunct="1"/>
            <a:r>
              <a:rPr lang="en-US" dirty="0">
                <a:solidFill>
                  <a:srgbClr val="00467F"/>
                </a:solidFill>
                <a:latin typeface="Arial" charset="0"/>
                <a:ea typeface="ＭＳ Ｐゴシック" charset="0"/>
                <a:cs typeface="ＭＳ Ｐゴシック" charset="0"/>
              </a:rPr>
              <a:t>European </a:t>
            </a:r>
            <a:r>
              <a:rPr lang="en-US" dirty="0" smtClean="0">
                <a:solidFill>
                  <a:srgbClr val="00467F"/>
                </a:solidFill>
                <a:latin typeface="Arial" charset="0"/>
                <a:ea typeface="ＭＳ Ｐゴシック" charset="0"/>
                <a:cs typeface="ＭＳ Ｐゴシック" charset="0"/>
              </a:rPr>
              <a:t>Starling</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Estornino</a:t>
            </a:r>
            <a:r>
              <a:rPr lang="en-US" sz="2800" dirty="0" smtClean="0">
                <a:solidFill>
                  <a:srgbClr val="000000"/>
                </a:solidFill>
                <a:latin typeface="Arial" charset="0"/>
                <a:ea typeface="ＭＳ Ｐゴシック" charset="0"/>
                <a:cs typeface="ＭＳ Ｐゴシック" charset="0"/>
              </a:rPr>
              <a:t> </a:t>
            </a:r>
            <a:r>
              <a:rPr lang="en-US" sz="2800" dirty="0" err="1" smtClean="0">
                <a:solidFill>
                  <a:srgbClr val="000000"/>
                </a:solidFill>
                <a:latin typeface="Arial" charset="0"/>
                <a:ea typeface="ＭＳ Ｐゴシック" charset="0"/>
                <a:cs typeface="ＭＳ Ｐゴシック" charset="0"/>
              </a:rPr>
              <a:t>Europeo</a:t>
            </a:r>
            <a:endParaRPr lang="en-US" sz="2800" dirty="0">
              <a:solidFill>
                <a:srgbClr val="000000"/>
              </a:solidFill>
              <a:latin typeface="Arial" charset="0"/>
              <a:ea typeface="ＭＳ Ｐゴシック" charset="0"/>
              <a:cs typeface="ＭＳ Ｐゴシック" charset="0"/>
            </a:endParaRPr>
          </a:p>
        </p:txBody>
      </p:sp>
      <p:sp>
        <p:nvSpPr>
          <p:cNvPr id="20483" name="Rectangle 3"/>
          <p:cNvSpPr>
            <a:spLocks noChangeArrowheads="1"/>
          </p:cNvSpPr>
          <p:nvPr/>
        </p:nvSpPr>
        <p:spPr bwMode="auto">
          <a:xfrm>
            <a:off x="1984375" y="3767138"/>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solidFill>
                <a:srgbClr val="00467F"/>
              </a:solidFill>
            </a:endParaRPr>
          </a:p>
        </p:txBody>
      </p:sp>
      <p:pic>
        <p:nvPicPr>
          <p:cNvPr id="20484" name="Picture 5" descr="European Starling by Sam Crowe"/>
          <p:cNvPicPr>
            <a:picLocks noChangeAspect="1" noChangeArrowheads="1"/>
          </p:cNvPicPr>
          <p:nvPr/>
        </p:nvPicPr>
        <p:blipFill rotWithShape="1">
          <a:blip r:embed="rId3">
            <a:extLst>
              <a:ext uri="{28A0092B-C50C-407E-A947-70E740481C1C}">
                <a14:useLocalDpi xmlns:a14="http://schemas.microsoft.com/office/drawing/2010/main"/>
              </a:ext>
            </a:extLst>
          </a:blip>
          <a:srcRect t="3212" b="7920"/>
          <a:stretch/>
        </p:blipFill>
        <p:spPr bwMode="auto">
          <a:xfrm>
            <a:off x="1905000" y="1956841"/>
            <a:ext cx="5486400" cy="4215359"/>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0485" name="Text Box 6"/>
          <p:cNvSpPr txBox="1">
            <a:spLocks noChangeArrowheads="1"/>
          </p:cNvSpPr>
          <p:nvPr/>
        </p:nvSpPr>
        <p:spPr bwMode="auto">
          <a:xfrm>
            <a:off x="6400800" y="6172200"/>
            <a:ext cx="1981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400">
                <a:solidFill>
                  <a:srgbClr val="00467F"/>
                </a:solidFill>
                <a:latin typeface="Arial" charset="0"/>
              </a:rPr>
              <a:t>By Sam Crowe</a:t>
            </a:r>
          </a:p>
        </p:txBody>
      </p:sp>
      <p:sp>
        <p:nvSpPr>
          <p:cNvPr id="6" name="Rectangle 5"/>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7" name="Rectangle 6"/>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8"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9"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13214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098">
                                            <p:txEl>
                                              <p:pRg st="0" end="0"/>
                                            </p:txEl>
                                          </p:spTgt>
                                        </p:tgtEl>
                                        <p:attrNameLst>
                                          <p:attrName>style.visibility</p:attrName>
                                        </p:attrNameLst>
                                      </p:cBhvr>
                                      <p:to>
                                        <p:strVal val="visible"/>
                                      </p:to>
                                    </p:set>
                                    <p:anim calcmode="lin" valueType="num">
                                      <p:cBhvr additive="base">
                                        <p:cTn id="7" dur="300" fill="hold"/>
                                        <p:tgtEl>
                                          <p:spTgt spid="4098">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098">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1602" y="762000"/>
            <a:ext cx="8229600" cy="1143000"/>
          </a:xfrm>
        </p:spPr>
        <p:txBody>
          <a:bodyPr/>
          <a:lstStyle/>
          <a:p>
            <a:pPr eaLnBrk="1" hangingPunct="1"/>
            <a:r>
              <a:rPr lang="en-US" dirty="0">
                <a:solidFill>
                  <a:srgbClr val="00467F"/>
                </a:solidFill>
                <a:latin typeface="Arial" charset="0"/>
                <a:ea typeface="ＭＳ Ｐゴシック" charset="0"/>
                <a:cs typeface="ＭＳ Ｐゴシック" charset="0"/>
              </a:rPr>
              <a:t>American </a:t>
            </a:r>
            <a:r>
              <a:rPr lang="en-US" dirty="0" smtClean="0">
                <a:solidFill>
                  <a:srgbClr val="00467F"/>
                </a:solidFill>
                <a:latin typeface="Arial" charset="0"/>
                <a:ea typeface="ＭＳ Ｐゴシック" charset="0"/>
                <a:cs typeface="ＭＳ Ｐゴシック" charset="0"/>
              </a:rPr>
              <a:t>Robin</a:t>
            </a:r>
            <a:br>
              <a:rPr lang="en-US" dirty="0" smtClean="0">
                <a:solidFill>
                  <a:srgbClr val="00467F"/>
                </a:solidFill>
                <a:latin typeface="Arial" charset="0"/>
                <a:ea typeface="ＭＳ Ｐゴシック" charset="0"/>
                <a:cs typeface="ＭＳ Ｐゴシック" charset="0"/>
              </a:rPr>
            </a:br>
            <a:r>
              <a:rPr lang="en-US" sz="2800" dirty="0" err="1" smtClean="0">
                <a:solidFill>
                  <a:srgbClr val="000000"/>
                </a:solidFill>
                <a:latin typeface="Arial" charset="0"/>
                <a:ea typeface="ＭＳ Ｐゴシック" charset="0"/>
                <a:cs typeface="ＭＳ Ｐゴシック" charset="0"/>
              </a:rPr>
              <a:t>Mirlo</a:t>
            </a:r>
            <a:r>
              <a:rPr lang="en-US" sz="2800" dirty="0" smtClean="0">
                <a:solidFill>
                  <a:srgbClr val="000000"/>
                </a:solidFill>
                <a:latin typeface="Arial" charset="0"/>
                <a:ea typeface="ＭＳ Ｐゴシック" charset="0"/>
                <a:cs typeface="ＭＳ Ｐゴシック" charset="0"/>
              </a:rPr>
              <a:t> Primavera</a:t>
            </a:r>
            <a:endParaRPr lang="en-US" sz="2800" dirty="0">
              <a:solidFill>
                <a:srgbClr val="000000"/>
              </a:solidFill>
              <a:latin typeface="Arial" charset="0"/>
              <a:ea typeface="ＭＳ Ｐゴシック" charset="0"/>
              <a:cs typeface="ＭＳ Ｐゴシック" charset="0"/>
            </a:endParaRPr>
          </a:p>
        </p:txBody>
      </p:sp>
      <p:sp>
        <p:nvSpPr>
          <p:cNvPr id="22531" name="Rectangle 3"/>
          <p:cNvSpPr>
            <a:spLocks noChangeArrowheads="1"/>
          </p:cNvSpPr>
          <p:nvPr/>
        </p:nvSpPr>
        <p:spPr bwMode="auto">
          <a:xfrm>
            <a:off x="4627563" y="3270647"/>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endParaRPr lang="en-US">
              <a:solidFill>
                <a:srgbClr val="00467F"/>
              </a:solidFill>
            </a:endParaRPr>
          </a:p>
        </p:txBody>
      </p:sp>
      <p:sp>
        <p:nvSpPr>
          <p:cNvPr id="22532" name="Rectangle 6"/>
          <p:cNvSpPr>
            <a:spLocks noChangeArrowheads="1"/>
          </p:cNvSpPr>
          <p:nvPr/>
        </p:nvSpPr>
        <p:spPr bwMode="auto">
          <a:xfrm>
            <a:off x="4627563" y="7309247"/>
            <a:ext cx="91440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endParaRPr lang="en-US" sz="1600" b="1">
              <a:solidFill>
                <a:srgbClr val="00467F"/>
              </a:solidFill>
            </a:endParaRPr>
          </a:p>
          <a:p>
            <a:pPr eaLnBrk="0" hangingPunct="0"/>
            <a:endParaRPr lang="en-US">
              <a:solidFill>
                <a:srgbClr val="00467F"/>
              </a:solidFill>
            </a:endParaRPr>
          </a:p>
        </p:txBody>
      </p:sp>
      <p:pic>
        <p:nvPicPr>
          <p:cNvPr id="22533" name="Picture 5" descr="AmericanRobinMealWor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2118122"/>
            <a:ext cx="5486400" cy="4114800"/>
          </a:xfrm>
          <a:prstGeom prst="rect">
            <a:avLst/>
          </a:prstGeom>
          <a:noFill/>
          <a:ln w="1905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2534" name="Text Box 7"/>
          <p:cNvSpPr txBox="1">
            <a:spLocks noChangeArrowheads="1"/>
          </p:cNvSpPr>
          <p:nvPr/>
        </p:nvSpPr>
        <p:spPr bwMode="auto">
          <a:xfrm>
            <a:off x="6248400" y="6309122"/>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sz="1400">
                <a:solidFill>
                  <a:srgbClr val="00467F"/>
                </a:solidFill>
                <a:latin typeface="Arial" charset="0"/>
              </a:rPr>
              <a:t>By Errol Taskin</a:t>
            </a:r>
          </a:p>
        </p:txBody>
      </p:sp>
      <p:sp>
        <p:nvSpPr>
          <p:cNvPr id="7" name="Rectangle 6"/>
          <p:cNvSpPr/>
          <p:nvPr/>
        </p:nvSpPr>
        <p:spPr>
          <a:xfrm>
            <a:off x="0" y="6629400"/>
            <a:ext cx="9144000" cy="2286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sp>
        <p:nvSpPr>
          <p:cNvPr id="8" name="Rectangle 7"/>
          <p:cNvSpPr/>
          <p:nvPr/>
        </p:nvSpPr>
        <p:spPr>
          <a:xfrm>
            <a:off x="0" y="0"/>
            <a:ext cx="9144000" cy="496888"/>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US">
              <a:solidFill>
                <a:srgbClr val="FFFFFF"/>
              </a:solidFill>
              <a:ea typeface="ＭＳ Ｐゴシック" pitchFamily="80" charset="-128"/>
            </a:endParaRPr>
          </a:p>
        </p:txBody>
      </p:sp>
      <p:pic>
        <p:nvPicPr>
          <p:cNvPr id="9" name="Picture 21" descr="CL_logo_RGB_inv.emf"/>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534988" y="109538"/>
            <a:ext cx="2513012" cy="282575"/>
          </a:xfrm>
          <a:prstGeom prst="rect">
            <a:avLst/>
          </a:prstGeom>
          <a:noFill/>
          <a:ln w="9525">
            <a:noFill/>
            <a:miter lim="800000"/>
            <a:headEnd/>
            <a:tailEnd/>
          </a:ln>
        </p:spPr>
      </p:pic>
      <p:pic>
        <p:nvPicPr>
          <p:cNvPr id="10" name="Picture 18" descr="Citizen Science.eps"/>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32638" y="136525"/>
            <a:ext cx="1401762" cy="234950"/>
          </a:xfrm>
          <a:prstGeom prst="rect">
            <a:avLst/>
          </a:prstGeom>
          <a:noFill/>
          <a:ln w="9525">
            <a:noFill/>
            <a:miter lim="800000"/>
            <a:headEnd/>
            <a:tailEnd/>
          </a:ln>
        </p:spPr>
      </p:pic>
    </p:spTree>
    <p:extLst>
      <p:ext uri="{BB962C8B-B14F-4D97-AF65-F5344CB8AC3E}">
        <p14:creationId xmlns:p14="http://schemas.microsoft.com/office/powerpoint/2010/main" val="3168695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5122">
                                            <p:txEl>
                                              <p:pRg st="0" end="0"/>
                                            </p:txEl>
                                          </p:spTgt>
                                        </p:tgtEl>
                                        <p:attrNameLst>
                                          <p:attrName>style.visibility</p:attrName>
                                        </p:attrNameLst>
                                      </p:cBhvr>
                                      <p:to>
                                        <p:strVal val="visible"/>
                                      </p:to>
                                    </p:set>
                                    <p:anim calcmode="lin" valueType="num">
                                      <p:cBhvr additive="base">
                                        <p:cTn id="7" dur="300" fill="hold"/>
                                        <p:tgtEl>
                                          <p:spTgt spid="5122">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512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build="p" autoUpdateAnimBg="0"/>
    </p:bldLst>
  </p:timing>
</p:sld>
</file>

<file path=ppt/theme/theme1.xml><?xml version="1.0" encoding="utf-8"?>
<a:theme xmlns:a="http://schemas.openxmlformats.org/drawingml/2006/main" name="Office Theme">
  <a:themeElements>
    <a:clrScheme name="Citizen Science 1">
      <a:dk1>
        <a:srgbClr val="000000"/>
      </a:dk1>
      <a:lt1>
        <a:sysClr val="window" lastClr="FFFFFF"/>
      </a:lt1>
      <a:dk2>
        <a:srgbClr val="00467F"/>
      </a:dk2>
      <a:lt2>
        <a:srgbClr val="EEECE1"/>
      </a:lt2>
      <a:accent1>
        <a:srgbClr val="569FD3"/>
      </a:accent1>
      <a:accent2>
        <a:srgbClr val="B96127"/>
      </a:accent2>
      <a:accent3>
        <a:srgbClr val="D4B830"/>
      </a:accent3>
      <a:accent4>
        <a:srgbClr val="F2E9C7"/>
      </a:accent4>
      <a:accent5>
        <a:srgbClr val="A09696"/>
      </a:accent5>
      <a:accent6>
        <a:srgbClr val="F08B1D"/>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11293</TotalTime>
  <Words>4896</Words>
  <Application>Microsoft Macintosh PowerPoint</Application>
  <PresentationFormat>On-screen Show (4:3)</PresentationFormat>
  <Paragraphs>470</Paragraphs>
  <Slides>27</Slides>
  <Notes>26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Celebrate Urban Birds Focal Species</vt:lpstr>
      <vt:lpstr>PowerPoint Presentation</vt:lpstr>
      <vt:lpstr>PowerPoint Presentation</vt:lpstr>
      <vt:lpstr>PowerPoint Presentation</vt:lpstr>
      <vt:lpstr>PowerPoint Presentation</vt:lpstr>
      <vt:lpstr>Peregrine Falcon Halcón Peregrino</vt:lpstr>
      <vt:lpstr>American Crow Cuervo Americano</vt:lpstr>
      <vt:lpstr>European Starling Estornino Europeo</vt:lpstr>
      <vt:lpstr>American Robin Mirlo Primavera</vt:lpstr>
      <vt:lpstr>American Robin (nest and juvenile)</vt:lpstr>
      <vt:lpstr>Mallard Pato de Collar</vt:lpstr>
      <vt:lpstr>House Finch Pinzón Mexicano</vt:lpstr>
      <vt:lpstr>Mourning Dove Paloma Huilota</vt:lpstr>
      <vt:lpstr>Rock Pigeon Paloma Doméstica</vt:lpstr>
      <vt:lpstr>House Sparrow Gorrión Doméstico</vt:lpstr>
      <vt:lpstr>House Sparrow (female)</vt:lpstr>
      <vt:lpstr>Brown-headed Cowbird Vaquero de Cabeza Café</vt:lpstr>
      <vt:lpstr>Brown-headed Cowbird (female)</vt:lpstr>
      <vt:lpstr>Barn Swallow Golondrina Tijereta</vt:lpstr>
      <vt:lpstr>Killdeer Chorlo Tildío</vt:lpstr>
      <vt:lpstr>Baltimore Oriole Bolsero de Baltimore</vt:lpstr>
      <vt:lpstr>Baltimore Oriole (female)</vt:lpstr>
      <vt:lpstr>Bullock’s Oriole Bolsero de Bullock</vt:lpstr>
      <vt:lpstr>Bullock’s Oriole (female)</vt:lpstr>
      <vt:lpstr>Black-crowned  Night-Heron Pedrete de Corona Negra</vt:lpstr>
      <vt:lpstr>Cedar Waxwing Ampelis Chinito</vt:lpstr>
      <vt:lpstr>PowerPoint Presentation</vt:lpstr>
    </vt:vector>
  </TitlesOfParts>
  <Company>Cornell Lab of Ornithology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Susan Spear</dc:creator>
  <cp:lastModifiedBy>Cornell University</cp:lastModifiedBy>
  <cp:revision>199</cp:revision>
  <cp:lastPrinted>2015-03-26T14:13:12Z</cp:lastPrinted>
  <dcterms:created xsi:type="dcterms:W3CDTF">2009-09-29T19:43:16Z</dcterms:created>
  <dcterms:modified xsi:type="dcterms:W3CDTF">2016-02-12T18:06:05Z</dcterms:modified>
</cp:coreProperties>
</file>